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82" r:id="rId5"/>
    <p:sldId id="283" r:id="rId6"/>
    <p:sldId id="285" r:id="rId7"/>
    <p:sldId id="284" r:id="rId8"/>
    <p:sldId id="286" r:id="rId9"/>
    <p:sldId id="287" r:id="rId10"/>
    <p:sldId id="288" r:id="rId11"/>
    <p:sldId id="289" r:id="rId12"/>
    <p:sldId id="292" r:id="rId13"/>
    <p:sldId id="291" r:id="rId14"/>
    <p:sldId id="293" r:id="rId15"/>
    <p:sldId id="294" r:id="rId16"/>
    <p:sldId id="301" r:id="rId17"/>
    <p:sldId id="299" r:id="rId18"/>
    <p:sldId id="296" r:id="rId19"/>
    <p:sldId id="339" r:id="rId20"/>
    <p:sldId id="297" r:id="rId21"/>
    <p:sldId id="298" r:id="rId22"/>
    <p:sldId id="295" r:id="rId23"/>
    <p:sldId id="304" r:id="rId24"/>
    <p:sldId id="338" r:id="rId25"/>
    <p:sldId id="302" r:id="rId26"/>
    <p:sldId id="303" r:id="rId27"/>
    <p:sldId id="305" r:id="rId28"/>
    <p:sldId id="308" r:id="rId29"/>
    <p:sldId id="309" r:id="rId30"/>
    <p:sldId id="310" r:id="rId31"/>
    <p:sldId id="312" r:id="rId32"/>
    <p:sldId id="311" r:id="rId33"/>
    <p:sldId id="313" r:id="rId34"/>
    <p:sldId id="314" r:id="rId35"/>
    <p:sldId id="262" r:id="rId36"/>
    <p:sldId id="315" r:id="rId37"/>
    <p:sldId id="316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76" r:id="rId51"/>
    <p:sldId id="330" r:id="rId52"/>
    <p:sldId id="331" r:id="rId53"/>
    <p:sldId id="270" r:id="rId54"/>
    <p:sldId id="332" r:id="rId55"/>
    <p:sldId id="334" r:id="rId56"/>
    <p:sldId id="335" r:id="rId57"/>
    <p:sldId id="336" r:id="rId58"/>
    <p:sldId id="337" r:id="rId59"/>
    <p:sldId id="275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568" y="68"/>
      </p:cViewPr>
      <p:guideLst>
        <p:guide orient="horz" pos="2131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43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CF3F-714C-CD41-DA0D-45571075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A17C3B-AA61-F4DD-E775-E6B805EE8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8C4431-7785-DDDA-BC12-6F8ABD804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A3C46-4949-826B-6062-79BF0E00C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25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1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44">
            <a:extLst>
              <a:ext uri="{FF2B5EF4-FFF2-40B4-BE49-F238E27FC236}">
                <a16:creationId xmlns:a16="http://schemas.microsoft.com/office/drawing/2014/main" id="{E186250C-1FAC-9915-8949-370EBF85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80" y="392811"/>
            <a:ext cx="3477895" cy="1173480"/>
          </a:xfrm>
          <a:prstGeom prst="rect">
            <a:avLst/>
          </a:prstGeom>
        </p:spPr>
      </p:pic>
      <p:pic>
        <p:nvPicPr>
          <p:cNvPr id="7" name="图片 6" descr="石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" y="1831340"/>
            <a:ext cx="12083415" cy="3228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450" y="1823720"/>
            <a:ext cx="12134850" cy="323659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2862895"/>
            <a:ext cx="11897487" cy="2538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数学建模经验分享会</a:t>
            </a:r>
          </a:p>
          <a:p>
            <a:pPr algn="ctr"/>
            <a:endParaRPr lang="en-US" altLang="zh-CN" sz="4800" b="1" dirty="0">
              <a:solidFill>
                <a:schemeClr val="bg1"/>
              </a:solidFill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3705041" y="5170170"/>
            <a:ext cx="4493489" cy="46164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队员：廖卓远、孙梓灏、李运涛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4839967" y="5910954"/>
            <a:ext cx="222363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96A7FB-75B9-2E88-0BAE-FB6F94FC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7973-8A11-E3E3-290B-7140C275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BCAD857-9870-DE6A-8DD2-3A7AB853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54592ED-56A9-F743-7878-CEBC5279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BA694DD-E5D3-D86E-5536-FD681BA920C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58715-51EA-6363-C1B2-ABA1C2B16AB1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5B9C11D-9312-7251-6832-E7D88C259A9B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16D914-934F-7AA9-6B54-6B142C9C9AA4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队伍由来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BD852F0-19B0-DC54-52AB-DF784FADDCC1}"/>
              </a:ext>
            </a:extLst>
          </p:cNvPr>
          <p:cNvSpPr txBox="1"/>
          <p:nvPr/>
        </p:nvSpPr>
        <p:spPr>
          <a:xfrm>
            <a:off x="494071" y="1700496"/>
            <a:ext cx="11443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这里就当给大家讲一个小故事吧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今年三月份的时候，我苦于寻找中国机器人及人工智能大赛的队友，大多寻找以失败告终，以下出场人均作打码处理（（（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7A46C0-2FAB-671C-AFCC-F5DDAC4B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5" y="3682355"/>
            <a:ext cx="4698941" cy="1416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9C0B16-5337-A4DB-6F73-20FB4335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09" y="3682355"/>
            <a:ext cx="5545977" cy="14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733E-79B8-8E8D-5595-F742AB9F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EB6E049B-D59D-F560-B58C-07063DE0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4C2F782E-AE07-6DCB-7D31-8D7C5F0E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CE7FC57B-F27B-21A3-B899-CC4F27E7970B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742EB9-843C-E716-0870-1309944F02E0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D5159E-0977-6DD0-75C8-1898026D09F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D46A91F-6795-8BC7-D7F8-FCA9CDEAD25B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队伍由来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5C82A0C-AC23-4948-D461-5BBFDB21188D}"/>
              </a:ext>
            </a:extLst>
          </p:cNvPr>
          <p:cNvSpPr txBox="1"/>
          <p:nvPr/>
        </p:nvSpPr>
        <p:spPr>
          <a:xfrm>
            <a:off x="494071" y="1700496"/>
            <a:ext cx="1144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四处碰壁的我只好去找本班的同学，所以我就联系了一位大概有可能有意愿的同学</a:t>
            </a:r>
            <a:endParaRPr lang="en-US" altLang="zh-CN" sz="2400" dirty="0"/>
          </a:p>
          <a:p>
            <a:r>
              <a:rPr lang="zh-CN" altLang="en-US" sz="2400" dirty="0"/>
              <a:t>但是比赛要三名队员，所以我就拜托他再找了一个，三人小队集齐（？？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D8F212-BB69-6843-AF2F-E7F2C1223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4" y="3069393"/>
            <a:ext cx="3864248" cy="25059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96488-D902-8DBC-AE6A-B2BFACC6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52" y="3202743"/>
            <a:ext cx="3687988" cy="3566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FDB3B2-A506-F2F5-EE34-0343072A6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0" y="3365596"/>
            <a:ext cx="4375560" cy="23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5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3C8E-26A7-7BDF-1202-F5317431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3EFE1FEA-9A2E-B61E-A9A9-F61891F8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978889B2-836E-5814-A4A8-4388EB53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45DA6D3-2017-4AA7-E99A-8DC3FA1CB1C4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64513B-941B-7202-C7E5-0C2625B4FD9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D7D4BB1-EFAF-502D-C01A-CB85D64FE4C7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9EB3FD-59D2-82B4-208C-EDDFF83E0769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队伍由来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35B48B-8336-68E2-FAE0-C06D0E47308D}"/>
              </a:ext>
            </a:extLst>
          </p:cNvPr>
          <p:cNvSpPr txBox="1"/>
          <p:nvPr/>
        </p:nvSpPr>
        <p:spPr>
          <a:xfrm>
            <a:off x="494071" y="1700496"/>
            <a:ext cx="11443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队伍组好后，四月五月六月我们就在比较（不）顺利地完成这个比赛的相关工作，没有什么具体分工，缺什么干什么，因为我擅长写作，所以就主动写作了</a:t>
            </a:r>
            <a:endParaRPr lang="en-US" altLang="zh-CN" sz="2400" dirty="0"/>
          </a:p>
          <a:p>
            <a:endParaRPr lang="en-US" altLang="zh-CN" sz="3600" dirty="0"/>
          </a:p>
          <a:p>
            <a:r>
              <a:rPr lang="zh-CN" altLang="en-US" sz="2400" dirty="0"/>
              <a:t>剩下的工作就由我队友完成，比如调参数、跑</a:t>
            </a:r>
            <a:r>
              <a:rPr lang="en-US" altLang="zh-CN" sz="2400" dirty="0" err="1"/>
              <a:t>ros</a:t>
            </a:r>
            <a:r>
              <a:rPr lang="zh-CN" altLang="en-US" sz="2400" dirty="0"/>
              <a:t>车、绘图等等，我其实不怎么擅长画图，所以就交给我队友了</a:t>
            </a:r>
            <a:endParaRPr lang="en-US" altLang="zh-CN" sz="2400" dirty="0"/>
          </a:p>
          <a:p>
            <a:endParaRPr lang="en-US" altLang="zh-CN" sz="3600" dirty="0"/>
          </a:p>
          <a:p>
            <a:r>
              <a:rPr lang="zh-CN" altLang="en-US" sz="2400" dirty="0"/>
              <a:t>比赛过程中过得也还算愉快，虽然碰壁不少，但是大家齐心协力，最后也是完成了这个比赛。后面还（出乎意料地）拿到了省一的成绩。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比赛结束之后正值数学建模报名，问了两位队友的意见之后，我就和他们报名参加了这个比赛，也是这个队伍的由来。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382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38B8-6C01-EE2A-5356-EF57CC35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73BB854C-1831-6D1B-48FF-0DB9C52A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F5320505-E566-6268-0558-885AC82C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59BBE252-0C94-779F-4632-E565E0DA73BE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E3A5B4-EE2F-030F-154E-9A61B50EC5C6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78D8215-A0C0-44ED-E7A2-4563B61C25CD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612B31E-B147-E9D4-67DE-EA9CE261F1BB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队伍由来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0C897CC-7051-239D-F79A-41056FD15729}"/>
              </a:ext>
            </a:extLst>
          </p:cNvPr>
          <p:cNvSpPr txBox="1"/>
          <p:nvPr/>
        </p:nvSpPr>
        <p:spPr>
          <a:xfrm>
            <a:off x="494071" y="1700496"/>
            <a:ext cx="114439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在这里也很感谢我的队友，比赛交流期间很愉快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三个人关系好到都有点相见恨晚的感觉（？）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关于数模，找到好队友几乎是至关重要的选择，很大程度上决定了你的比赛体验和比赛成果，关于这点，后文也会详细解释。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1028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B8925-F65E-C8A1-5CEC-AAAB701D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79FD0A8-C7FC-14C6-741C-116FF5C9D82B}"/>
              </a:ext>
            </a:extLst>
          </p:cNvPr>
          <p:cNvSpPr/>
          <p:nvPr/>
        </p:nvSpPr>
        <p:spPr>
          <a:xfrm>
            <a:off x="2947246" y="2686050"/>
            <a:ext cx="9243060" cy="154368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F3FD40-E546-D03D-12FF-AFE56E02C86B}"/>
              </a:ext>
            </a:extLst>
          </p:cNvPr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C30A22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E5A4F0-3985-A133-44B1-C99697B801E7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0F2F2F-0B82-6D82-F6F8-8E51BF551060}"/>
                </a:ext>
              </a:extLst>
            </p:cNvPr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05221F5-D965-E98E-0BD7-0FF2C5E88A42}"/>
              </a:ext>
            </a:extLst>
          </p:cNvPr>
          <p:cNvSpPr txBox="1"/>
          <p:nvPr/>
        </p:nvSpPr>
        <p:spPr>
          <a:xfrm>
            <a:off x="3075246" y="2820739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赛前准备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5655B1-4D2B-A87D-0EB9-B8DC5766D0C5}"/>
              </a:ext>
            </a:extLst>
          </p:cNvPr>
          <p:cNvSpPr/>
          <p:nvPr/>
        </p:nvSpPr>
        <p:spPr>
          <a:xfrm>
            <a:off x="3075246" y="3642245"/>
            <a:ext cx="4242132" cy="36932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经验之谈 队友准备 知识储备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67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644D5-CE31-E04D-3521-5B2F1455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68418FF-480A-5741-3762-4043B529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0FCD715C-213B-DCCA-2D78-CE4DA8D4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DFB340C5-C983-BB67-5ECA-9D6AD3EF6DE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FEA2E2-6002-3AA8-DC04-656C37981B60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2D42E13-7C85-CBA2-721D-9D9E79C203A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4029575-2ECC-6F98-4F67-EB4C60DEB7F2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9719DCF-292D-450E-8B08-7DE6FB27AAB4}"/>
              </a:ext>
            </a:extLst>
          </p:cNvPr>
          <p:cNvSpPr txBox="1"/>
          <p:nvPr/>
        </p:nvSpPr>
        <p:spPr>
          <a:xfrm>
            <a:off x="4091960" y="980023"/>
            <a:ext cx="341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数模的基本情况介绍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47C6B-3806-F154-5D8C-0FF0DDFAE96F}"/>
              </a:ext>
            </a:extLst>
          </p:cNvPr>
          <p:cNvSpPr txBox="1"/>
          <p:nvPr/>
        </p:nvSpPr>
        <p:spPr>
          <a:xfrm>
            <a:off x="494071" y="1805940"/>
            <a:ext cx="103822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报名时间：</a:t>
            </a:r>
            <a:r>
              <a:rPr lang="zh-CN" altLang="en-US" sz="2400" dirty="0"/>
              <a:t>五月下旬</a:t>
            </a:r>
            <a:r>
              <a:rPr lang="en-US" altLang="zh-CN" sz="2400" dirty="0"/>
              <a:t>——</a:t>
            </a:r>
            <a:r>
              <a:rPr lang="zh-CN" altLang="en-US" sz="2400" dirty="0"/>
              <a:t>六月下旬</a:t>
            </a:r>
            <a:endParaRPr lang="en-US" altLang="zh-CN" sz="2400" dirty="0"/>
          </a:p>
          <a:p>
            <a:endParaRPr lang="en-US" altLang="zh-CN" sz="2800" b="1" dirty="0"/>
          </a:p>
          <a:p>
            <a:r>
              <a:rPr lang="zh-CN" altLang="en-US" sz="2800" b="1" dirty="0"/>
              <a:t>举办时间：</a:t>
            </a:r>
            <a:r>
              <a:rPr lang="zh-CN" altLang="en-US" sz="2400" dirty="0"/>
              <a:t>每年</a:t>
            </a:r>
            <a:r>
              <a:rPr lang="en-US" altLang="zh-CN" sz="2400" dirty="0"/>
              <a:t>9</a:t>
            </a:r>
            <a:r>
              <a:rPr lang="zh-CN" altLang="en-US" sz="2400" dirty="0"/>
              <a:t>月初（星期四</a:t>
            </a:r>
            <a:r>
              <a:rPr lang="en-US" altLang="zh-CN" sz="2400" dirty="0"/>
              <a:t>18</a:t>
            </a:r>
            <a:r>
              <a:rPr lang="zh-CN" altLang="en-US" sz="2400" dirty="0"/>
              <a:t>：</a:t>
            </a:r>
            <a:r>
              <a:rPr lang="en-US" altLang="zh-CN" sz="2400" dirty="0"/>
              <a:t>00</a:t>
            </a:r>
            <a:r>
              <a:rPr lang="zh-CN" altLang="en-US" sz="2400" dirty="0"/>
              <a:t>至星期日</a:t>
            </a:r>
            <a:r>
              <a:rPr lang="en-US" altLang="zh-CN" sz="2400" dirty="0"/>
              <a:t>20</a:t>
            </a:r>
            <a:r>
              <a:rPr lang="zh-CN" altLang="en-US" sz="2400" dirty="0"/>
              <a:t>：</a:t>
            </a:r>
            <a:r>
              <a:rPr lang="en-US" altLang="zh-CN" sz="2400" dirty="0"/>
              <a:t>00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队伍组成：</a:t>
            </a:r>
            <a:r>
              <a:rPr lang="zh-CN" altLang="en-US" sz="2400" dirty="0"/>
              <a:t>至多三人，一指导老师（指导老师不允许在比赛期间协助）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参赛人数：</a:t>
            </a:r>
            <a:r>
              <a:rPr lang="zh-CN" altLang="en-US" sz="2400" dirty="0"/>
              <a:t>很多（广工是总参赛队伍最多的）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竞赛宗旨：</a:t>
            </a:r>
            <a:r>
              <a:rPr lang="zh-CN" altLang="en-US" sz="2400" dirty="0"/>
              <a:t>创新意识 团队精神 重在参与 公平竞争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800" b="1" dirty="0"/>
              <a:t>获奖情况：</a:t>
            </a:r>
            <a:r>
              <a:rPr lang="en-US" altLang="zh-CN" sz="2400" dirty="0"/>
              <a:t>https://dxs.moe.gov.cn/zx/a/hd_sxjm_smkx/251008/2020598.shtml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529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C6DD-DC51-5F7C-501D-29B8FBF54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5F7980C6-D0C4-B948-ABBD-7B2520C8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73111956-B4D8-9B09-D287-2A03495B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0FBF3F88-BA17-9B57-48D1-6C55043F9D02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584FB8D-03CC-F0AC-0500-8D9AC726D63F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4BE8D5A-F0D9-FA5D-A97A-75FC0E2E8555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84DEF62-8FAC-8EF7-83E2-C3B2096CDD4E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42BABEF-E56A-51E0-AF71-CF93233B3108}"/>
              </a:ext>
            </a:extLst>
          </p:cNvPr>
          <p:cNvSpPr txBox="1"/>
          <p:nvPr/>
        </p:nvSpPr>
        <p:spPr>
          <a:xfrm>
            <a:off x="4091960" y="980023"/>
            <a:ext cx="341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数模的基本情况介绍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05003A-C5A8-D53C-B0A2-7822F58F47DC}"/>
              </a:ext>
            </a:extLst>
          </p:cNvPr>
          <p:cNvSpPr txBox="1"/>
          <p:nvPr/>
        </p:nvSpPr>
        <p:spPr>
          <a:xfrm>
            <a:off x="494071" y="1805940"/>
            <a:ext cx="103822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报名时间：</a:t>
            </a:r>
            <a:r>
              <a:rPr lang="zh-CN" altLang="en-US" sz="2400" dirty="0"/>
              <a:t>五月下旬</a:t>
            </a:r>
            <a:r>
              <a:rPr lang="en-US" altLang="zh-CN" sz="2400" dirty="0"/>
              <a:t>——</a:t>
            </a:r>
            <a:r>
              <a:rPr lang="zh-CN" altLang="en-US" sz="2400" dirty="0"/>
              <a:t>六月下旬</a:t>
            </a:r>
            <a:endParaRPr lang="en-US" altLang="zh-CN" sz="2400" dirty="0"/>
          </a:p>
          <a:p>
            <a:endParaRPr lang="en-US" altLang="zh-CN" sz="2800" b="1" dirty="0"/>
          </a:p>
          <a:p>
            <a:r>
              <a:rPr lang="zh-CN" altLang="en-US" sz="2800" b="1" dirty="0"/>
              <a:t>举办时间：</a:t>
            </a:r>
            <a:r>
              <a:rPr lang="zh-CN" altLang="en-US" sz="2400" dirty="0"/>
              <a:t>每年</a:t>
            </a:r>
            <a:r>
              <a:rPr lang="en-US" altLang="zh-CN" sz="2400" dirty="0"/>
              <a:t>9</a:t>
            </a:r>
            <a:r>
              <a:rPr lang="zh-CN" altLang="en-US" sz="2400" dirty="0"/>
              <a:t>月初（星期四</a:t>
            </a:r>
            <a:r>
              <a:rPr lang="en-US" altLang="zh-CN" sz="2400" dirty="0"/>
              <a:t>18</a:t>
            </a:r>
            <a:r>
              <a:rPr lang="zh-CN" altLang="en-US" sz="2400" dirty="0"/>
              <a:t>：</a:t>
            </a:r>
            <a:r>
              <a:rPr lang="en-US" altLang="zh-CN" sz="2400" dirty="0"/>
              <a:t>00</a:t>
            </a:r>
            <a:r>
              <a:rPr lang="zh-CN" altLang="en-US" sz="2400" dirty="0"/>
              <a:t>至星期日</a:t>
            </a:r>
            <a:r>
              <a:rPr lang="en-US" altLang="zh-CN" sz="2400" dirty="0"/>
              <a:t>20</a:t>
            </a:r>
            <a:r>
              <a:rPr lang="zh-CN" altLang="en-US" sz="2400" dirty="0"/>
              <a:t>：</a:t>
            </a:r>
            <a:r>
              <a:rPr lang="en-US" altLang="zh-CN" sz="2400" dirty="0"/>
              <a:t>00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队伍组成：</a:t>
            </a:r>
            <a:r>
              <a:rPr lang="zh-CN" altLang="en-US" sz="2400" dirty="0"/>
              <a:t>至多三人，一指导老师（指导老师不允许在比赛期间协助）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参赛人数：</a:t>
            </a:r>
            <a:r>
              <a:rPr lang="zh-CN" altLang="en-US" sz="2400" dirty="0"/>
              <a:t>很多（广工是总参赛队伍最多的）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/>
              <a:t>竞赛宗旨：</a:t>
            </a:r>
            <a:r>
              <a:rPr lang="zh-CN" altLang="en-US" sz="2400" dirty="0"/>
              <a:t>创新意识 团队精神 重在参与 公平竞争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800" b="1" dirty="0"/>
              <a:t>获奖情况：</a:t>
            </a:r>
            <a:r>
              <a:rPr lang="en-US" altLang="zh-CN" sz="2400" dirty="0"/>
              <a:t>https://dxs.moe.gov.cn/zx/a/hd_sxjm_smkx/251008/2020598.shtml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8286B-827A-FF1E-E3E5-A7EDAE4A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41" y="281523"/>
            <a:ext cx="4246880" cy="6190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7F4D3B-7CA1-1FB7-91E5-56FE9EDFA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6" y="89949"/>
            <a:ext cx="5530846" cy="59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7237-6635-C5DB-81A0-45C23055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7E65342A-AF1E-2BB8-DD99-48DE20EA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8C0BA31-BC67-FD76-DEE8-4E95AC4C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E712676-5E84-540A-05A1-1EADCB3148A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6F54A07-195F-B85F-AEC6-BA228511E73F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0664973-F759-EB0B-F136-CD36C189D718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0C9A599-508C-81EA-53FC-9BB5AE240D70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FD31796-A9AB-BAE2-09DA-C1A83C1BE8F3}"/>
              </a:ext>
            </a:extLst>
          </p:cNvPr>
          <p:cNvSpPr txBox="1"/>
          <p:nvPr/>
        </p:nvSpPr>
        <p:spPr>
          <a:xfrm>
            <a:off x="1770421" y="1700496"/>
            <a:ext cx="837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为什么我们要去打数模？数模是一个怎么样的比赛？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0862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CDE19-5EAD-9AC3-D8EC-4DF97272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CBDB484-0C1E-8466-E728-A0F588A7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446AA136-E3E3-DDC8-4735-72E7615E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3B09CE0-734C-51BD-38B4-2C897CED5C7A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62C658-9D12-887D-7AE8-2E64B3FDECAF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DAD2653-C6A6-6D92-1E52-0906316A8BE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FB0613-DFBF-315A-2B07-EFCD2E7C4103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925A6E2-926B-4EA0-5996-BD2D2D8AEC21}"/>
              </a:ext>
            </a:extLst>
          </p:cNvPr>
          <p:cNvSpPr txBox="1"/>
          <p:nvPr/>
        </p:nvSpPr>
        <p:spPr>
          <a:xfrm>
            <a:off x="1770421" y="1700496"/>
            <a:ext cx="837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为什么我们要去打数模？数模是一个怎么样的比赛？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349F13-AE60-5DDE-4D2E-99C13D26E5E4}"/>
              </a:ext>
            </a:extLst>
          </p:cNvPr>
          <p:cNvSpPr txBox="1"/>
          <p:nvPr/>
        </p:nvSpPr>
        <p:spPr>
          <a:xfrm>
            <a:off x="690733" y="2532691"/>
            <a:ext cx="1073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从功利性的角度出发：数模是含金量很高的比赛，认可度高，可以给简历增光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4D1D6C-66B9-04C6-BA33-49C28334D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5" y="3056474"/>
            <a:ext cx="4151964" cy="3187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6B59A3-9872-47E4-5BD3-99DEB9F70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69" y="3245720"/>
            <a:ext cx="5776733" cy="7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BFBC-3842-2856-00B7-01767513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757C4DA-3C8F-0277-4B1D-8397E86B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0F867FCC-81B1-6CC7-A695-01C4AAFA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3381C310-E195-C667-211E-086616327260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BE7C38-EB5F-BD83-80C1-87E63EC4E0AF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1ECF186-A2C7-0044-0F3C-100B53960F11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3AC7AB3-C4BF-C2B1-2626-CA1FF1F121E3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E959310-C244-D7DD-3A0E-81CD9B449E14}"/>
              </a:ext>
            </a:extLst>
          </p:cNvPr>
          <p:cNvSpPr txBox="1"/>
          <p:nvPr/>
        </p:nvSpPr>
        <p:spPr>
          <a:xfrm>
            <a:off x="926889" y="1700496"/>
            <a:ext cx="1073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从功利性的角度出发：数模是含金量很高的比赛，认可度高，可以给简历增光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EF4C19-D853-E294-98A3-5D356C5A7F67}"/>
              </a:ext>
            </a:extLst>
          </p:cNvPr>
          <p:cNvSpPr txBox="1"/>
          <p:nvPr/>
        </p:nvSpPr>
        <p:spPr>
          <a:xfrm>
            <a:off x="491491" y="2350347"/>
            <a:ext cx="352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最新最热悲报：省赛被砍了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2B2842-CE2A-B32B-A5D1-07E3C04E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2867544"/>
            <a:ext cx="11440160" cy="728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6A57FB-8701-B5EF-8711-00BDDF7E8C53}"/>
              </a:ext>
            </a:extLst>
          </p:cNvPr>
          <p:cNvSpPr txBox="1"/>
          <p:nvPr/>
        </p:nvSpPr>
        <p:spPr>
          <a:xfrm>
            <a:off x="491490" y="3876558"/>
            <a:ext cx="92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最新最热喜报：数模经验</a:t>
            </a:r>
            <a:r>
              <a:rPr lang="en-US" altLang="zh-CN" dirty="0"/>
              <a:t>+</a:t>
            </a:r>
            <a:r>
              <a:rPr lang="zh-CN" altLang="en-US" dirty="0"/>
              <a:t>政治基础</a:t>
            </a:r>
            <a:r>
              <a:rPr lang="en-US" altLang="zh-CN" dirty="0"/>
              <a:t>+</a:t>
            </a:r>
            <a:r>
              <a:rPr lang="zh-CN" altLang="en-US" dirty="0"/>
              <a:t>数据分析即可去参加统计建模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148A5C-1D16-1134-8EF6-D202696F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9" y="4473215"/>
            <a:ext cx="11775334" cy="8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8812" y="0"/>
            <a:ext cx="4215051" cy="6858000"/>
          </a:xfrm>
          <a:prstGeom prst="rect">
            <a:avLst/>
          </a:prstGeom>
          <a:solidFill>
            <a:srgbClr val="C30A2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84530" y="2122716"/>
            <a:ext cx="2866671" cy="1483090"/>
            <a:chOff x="1819275" y="1143000"/>
            <a:chExt cx="2867025" cy="1483273"/>
          </a:xfrm>
        </p:grpSpPr>
        <p:sp>
          <p:nvSpPr>
            <p:cNvPr id="5" name="矩形 4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>
                <a:solidFill>
                  <a:srgbClr val="4EB7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32391" y="3782686"/>
            <a:ext cx="2818810" cy="67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90" dirty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3790" dirty="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4009" y="2340326"/>
            <a:ext cx="186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357455" y="1034932"/>
            <a:ext cx="5862180" cy="557186"/>
            <a:chOff x="3303678" y="1755006"/>
            <a:chExt cx="4397208" cy="557186"/>
          </a:xfrm>
        </p:grpSpPr>
        <p:sp>
          <p:nvSpPr>
            <p:cNvPr id="27" name="TextBox 11"/>
            <p:cNvSpPr txBox="1"/>
            <p:nvPr/>
          </p:nvSpPr>
          <p:spPr>
            <a:xfrm>
              <a:off x="3303678" y="1755006"/>
              <a:ext cx="439720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30A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一、基本情况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 flipV="1">
              <a:off x="3419872" y="2294179"/>
              <a:ext cx="4113526" cy="1801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357455" y="2271379"/>
            <a:ext cx="5638892" cy="539400"/>
            <a:chOff x="3303678" y="2574743"/>
            <a:chExt cx="4229720" cy="539400"/>
          </a:xfrm>
        </p:grpSpPr>
        <p:sp>
          <p:nvSpPr>
            <p:cNvPr id="30" name="TextBox 47"/>
            <p:cNvSpPr txBox="1"/>
            <p:nvPr/>
          </p:nvSpPr>
          <p:spPr>
            <a:xfrm>
              <a:off x="3303678" y="2574743"/>
              <a:ext cx="42297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30A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二、赛前准备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3419872" y="3096713"/>
              <a:ext cx="4113526" cy="1743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5357454" y="3472610"/>
            <a:ext cx="6450965" cy="550163"/>
            <a:chOff x="3279862" y="3377277"/>
            <a:chExt cx="4663404" cy="550163"/>
          </a:xfrm>
        </p:grpSpPr>
        <p:sp>
          <p:nvSpPr>
            <p:cNvPr id="33" name="TextBox 51"/>
            <p:cNvSpPr txBox="1"/>
            <p:nvPr/>
          </p:nvSpPr>
          <p:spPr>
            <a:xfrm>
              <a:off x="3279862" y="3377277"/>
              <a:ext cx="4663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30A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三、赛中实践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3419872" y="3899247"/>
              <a:ext cx="3936346" cy="2819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85979B6-4975-BAD4-B612-F1FB10FCE29E}"/>
              </a:ext>
            </a:extLst>
          </p:cNvPr>
          <p:cNvGrpSpPr/>
          <p:nvPr/>
        </p:nvGrpSpPr>
        <p:grpSpPr>
          <a:xfrm>
            <a:off x="5357454" y="4793426"/>
            <a:ext cx="6450965" cy="550163"/>
            <a:chOff x="3279862" y="3377277"/>
            <a:chExt cx="4663404" cy="550163"/>
          </a:xfrm>
        </p:grpSpPr>
        <p:sp>
          <p:nvSpPr>
            <p:cNvPr id="3" name="TextBox 51">
              <a:extLst>
                <a:ext uri="{FF2B5EF4-FFF2-40B4-BE49-F238E27FC236}">
                  <a16:creationId xmlns:a16="http://schemas.microsoft.com/office/drawing/2014/main" id="{FA2CB4E1-39E7-F997-D3FF-3414DBF1724D}"/>
                </a:ext>
              </a:extLst>
            </p:cNvPr>
            <p:cNvSpPr txBox="1"/>
            <p:nvPr/>
          </p:nvSpPr>
          <p:spPr>
            <a:xfrm>
              <a:off x="3279862" y="3377277"/>
              <a:ext cx="4663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30A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四、赛后复盘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B84F2BB-1A0F-D143-2494-DCE49F3F3F0F}"/>
                </a:ext>
              </a:extLst>
            </p:cNvPr>
            <p:cNvCxnSpPr/>
            <p:nvPr/>
          </p:nvCxnSpPr>
          <p:spPr>
            <a:xfrm flipV="1">
              <a:off x="3419872" y="3899247"/>
              <a:ext cx="3936346" cy="2819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56FD8-B004-46BC-FEA5-9CA09307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6BA03CC9-5364-55A2-4FEC-E12CA462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459D2B3B-C504-66CB-9691-91CB4C01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8B4BD43-4957-B291-EA75-A7A2D02C657A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0BCABA-68C7-A071-A316-5D9F7EADE23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B4BA7D0-DB47-E24D-68F6-A1311B699696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56D33B6-3B93-4F1F-3526-44CA2E27D43F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8FEF793-194E-3638-FCF8-B5CF4EB08C0B}"/>
              </a:ext>
            </a:extLst>
          </p:cNvPr>
          <p:cNvSpPr txBox="1"/>
          <p:nvPr/>
        </p:nvSpPr>
        <p:spPr>
          <a:xfrm>
            <a:off x="1770421" y="1700496"/>
            <a:ext cx="837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为什么我们要去打数模？数模是一个怎么样的比赛？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0168A5-B982-8342-C3CE-80B5C3760D97}"/>
              </a:ext>
            </a:extLst>
          </p:cNvPr>
          <p:cNvSpPr txBox="1"/>
          <p:nvPr/>
        </p:nvSpPr>
        <p:spPr>
          <a:xfrm>
            <a:off x="690734" y="2532691"/>
            <a:ext cx="10231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从功利性的角度出发：数模是含金量很高的比赛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数模的论文还可以投到其他期刊杂志，比如</a:t>
            </a:r>
            <a:r>
              <a:rPr lang="en-US" altLang="zh-CN" sz="2400" dirty="0" err="1"/>
              <a:t>ei</a:t>
            </a:r>
            <a:r>
              <a:rPr lang="en-US" altLang="zh-CN" sz="2400" dirty="0"/>
              <a:t>/</a:t>
            </a:r>
            <a:r>
              <a:rPr lang="en-US" altLang="zh-CN" sz="2400" dirty="0" err="1"/>
              <a:t>cpci</a:t>
            </a:r>
            <a:r>
              <a:rPr lang="en-US" altLang="zh-CN" sz="2400" dirty="0"/>
              <a:t>/sci</a:t>
            </a:r>
            <a:r>
              <a:rPr lang="zh-CN" altLang="en-US" sz="2400" dirty="0"/>
              <a:t>，中文杂志等等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科研成果对以升学为目的的简历十分有帮助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2344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6F83-99A4-A5CD-FFE9-C7E6956F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A5BEA36-6DA3-58CC-5A61-A70FE0DA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64EBA478-AF91-9B2C-2F26-8253F21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46EE771-0BF8-0244-F5F8-B28EDABACE9C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D4B0D2-C505-FF43-F657-101753E324EF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E10222C-C2F1-1743-575C-25DEC6B9108F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132571-26BE-A8C1-B9F4-A0A5DF3B289E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A738E80-0BFE-D71D-1932-C70482E0517E}"/>
              </a:ext>
            </a:extLst>
          </p:cNvPr>
          <p:cNvSpPr txBox="1"/>
          <p:nvPr/>
        </p:nvSpPr>
        <p:spPr>
          <a:xfrm>
            <a:off x="1770421" y="1700496"/>
            <a:ext cx="837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为什么我们要去打数模？数模是一个怎么样的比赛？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FDDAF2-7686-B90B-23A7-9B09B6A95B89}"/>
              </a:ext>
            </a:extLst>
          </p:cNvPr>
          <p:cNvSpPr txBox="1"/>
          <p:nvPr/>
        </p:nvSpPr>
        <p:spPr>
          <a:xfrm>
            <a:off x="345367" y="2413942"/>
            <a:ext cx="115012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从知识性的角度出发：数模是我们理解世界，破解世界中难题的一种手段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理解世界：</a:t>
            </a:r>
            <a:endParaRPr lang="en-US" altLang="zh-CN" sz="2400" dirty="0"/>
          </a:p>
          <a:p>
            <a:r>
              <a:rPr lang="zh-CN" altLang="en-US" sz="2400" dirty="0"/>
              <a:t>将生活中的</a:t>
            </a:r>
            <a:r>
              <a:rPr lang="zh-CN" altLang="en-US" sz="2400" b="1" dirty="0"/>
              <a:t>具体</a:t>
            </a:r>
            <a:r>
              <a:rPr lang="zh-CN" altLang="en-US" sz="2400" dirty="0"/>
              <a:t> 化为 数学上的</a:t>
            </a:r>
            <a:r>
              <a:rPr lang="zh-CN" altLang="en-US" sz="2400" b="1" dirty="0"/>
              <a:t>抽象</a:t>
            </a:r>
            <a:r>
              <a:rPr lang="zh-CN" altLang="en-US" sz="2400" dirty="0"/>
              <a:t> 再用算法进行求解 获得 </a:t>
            </a:r>
            <a:r>
              <a:rPr lang="zh-CN" altLang="en-US" sz="2400" b="1" dirty="0"/>
              <a:t>具体</a:t>
            </a:r>
            <a:r>
              <a:rPr lang="zh-CN" altLang="en-US" sz="2400" dirty="0"/>
              <a:t>的结果</a:t>
            </a:r>
            <a:endParaRPr lang="en-US" altLang="zh-CN" sz="2400" dirty="0"/>
          </a:p>
          <a:p>
            <a:r>
              <a:rPr lang="zh-CN" altLang="en-US" sz="2400" dirty="0"/>
              <a:t>本质上也是一个具体 </a:t>
            </a:r>
            <a:r>
              <a:rPr lang="en-US" altLang="zh-CN" sz="2400" dirty="0"/>
              <a:t>-&gt; </a:t>
            </a:r>
            <a:r>
              <a:rPr lang="zh-CN" altLang="en-US" sz="2400" dirty="0"/>
              <a:t>抽象 </a:t>
            </a:r>
            <a:r>
              <a:rPr lang="en-US" altLang="zh-CN" sz="2400" dirty="0"/>
              <a:t>-&gt; </a:t>
            </a:r>
            <a:r>
              <a:rPr lang="zh-CN" altLang="en-US" sz="2400" dirty="0"/>
              <a:t>具体的过程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其实我们初高中做一些题目的时候，不也是在用具体 </a:t>
            </a:r>
            <a:r>
              <a:rPr lang="en-US" altLang="zh-CN" sz="2400" dirty="0"/>
              <a:t>-&gt; </a:t>
            </a:r>
            <a:r>
              <a:rPr lang="zh-CN" altLang="en-US" sz="2400" dirty="0"/>
              <a:t>抽象 </a:t>
            </a:r>
            <a:r>
              <a:rPr lang="en-US" altLang="zh-CN" sz="2400" dirty="0"/>
              <a:t>-&gt; </a:t>
            </a:r>
            <a:r>
              <a:rPr lang="zh-CN" altLang="en-US" sz="2400" dirty="0"/>
              <a:t>具体的思维吗，</a:t>
            </a:r>
            <a:endParaRPr lang="en-US" altLang="zh-CN" sz="2400" dirty="0"/>
          </a:p>
          <a:p>
            <a:r>
              <a:rPr lang="zh-CN" altLang="en-US" sz="2400" dirty="0"/>
              <a:t>阅读追及问题的题目（具体的生活场景 </a:t>
            </a:r>
            <a:r>
              <a:rPr lang="en-US" altLang="zh-CN" sz="2400" dirty="0"/>
              <a:t>-&gt; </a:t>
            </a:r>
            <a:r>
              <a:rPr lang="zh-CN" altLang="en-US" sz="2400" dirty="0"/>
              <a:t>写追及问题的公式（抽象的数学思维） </a:t>
            </a:r>
            <a:r>
              <a:rPr lang="en-US" altLang="zh-CN" sz="2400" dirty="0"/>
              <a:t>-&gt;</a:t>
            </a:r>
          </a:p>
          <a:p>
            <a:r>
              <a:rPr lang="zh-CN" altLang="en-US" sz="2400" dirty="0"/>
              <a:t>代值求解（用算法求解得到具体的结果）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但是数模的问题更多变，更具体，也更贴合现实。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33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5087-E6EE-AF48-E248-343DD39C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B3380451-2B34-12B2-E440-807F6F53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57AFA0F3-4849-37D2-3563-BD9B4C2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02EA517C-6C5D-E352-FB4B-405E198BCFF4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7DB1B31-BB25-50DF-9644-DE804624BAB2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10DB32A-DEF7-78EE-39AF-F715E1812380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00FFB1-164B-CDDB-0F3C-FBC0D8CDC914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经验之谈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0F2297F-608B-3BD2-6321-76D7CBD09C88}"/>
              </a:ext>
            </a:extLst>
          </p:cNvPr>
          <p:cNvSpPr txBox="1"/>
          <p:nvPr/>
        </p:nvSpPr>
        <p:spPr>
          <a:xfrm>
            <a:off x="1770421" y="1700496"/>
            <a:ext cx="837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为什么我们要去打数模？数模是一个怎么样的比赛？</a:t>
            </a:r>
            <a:endParaRPr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52A9A-697B-2535-E3A6-306A24A62A44}"/>
              </a:ext>
            </a:extLst>
          </p:cNvPr>
          <p:cNvSpPr txBox="1"/>
          <p:nvPr/>
        </p:nvSpPr>
        <p:spPr>
          <a:xfrm>
            <a:off x="603250" y="2419350"/>
            <a:ext cx="10680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所以数模是一个含金量很高的比赛，</a:t>
            </a:r>
            <a:endParaRPr lang="en-US" altLang="zh-CN" sz="2400" dirty="0"/>
          </a:p>
          <a:p>
            <a:r>
              <a:rPr lang="zh-CN" altLang="en-US" sz="2400" dirty="0"/>
              <a:t>考查将生活问题化为抽象数学模型，并用算法进行求解的一个过程，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所以考查会考查三个方面，</a:t>
            </a:r>
            <a:endParaRPr lang="en-US" altLang="zh-CN" sz="2400" dirty="0"/>
          </a:p>
          <a:p>
            <a:r>
              <a:rPr lang="zh-CN" altLang="en-US" sz="2400" b="1" dirty="0"/>
              <a:t>第一个：</a:t>
            </a:r>
            <a:r>
              <a:rPr lang="zh-CN" altLang="en-US" sz="2400" dirty="0"/>
              <a:t>你的模型是怎么化为抽象的，创新点在哪</a:t>
            </a:r>
            <a:endParaRPr lang="en-US" altLang="zh-CN" sz="2400" dirty="0"/>
          </a:p>
          <a:p>
            <a:r>
              <a:rPr lang="zh-CN" altLang="en-US" sz="2400" b="1" dirty="0"/>
              <a:t>第二个：</a:t>
            </a:r>
            <a:r>
              <a:rPr lang="zh-CN" altLang="en-US" sz="2400" dirty="0"/>
              <a:t>你使用的算法是怎么求解的（不一定要使用十分创新的算法）</a:t>
            </a:r>
            <a:endParaRPr lang="en-US" altLang="zh-CN" sz="2400" dirty="0"/>
          </a:p>
          <a:p>
            <a:r>
              <a:rPr lang="zh-CN" altLang="en-US" sz="2400" b="1" dirty="0"/>
              <a:t>第三个：</a:t>
            </a:r>
            <a:r>
              <a:rPr lang="zh-CN" altLang="en-US" sz="2400" dirty="0"/>
              <a:t>你的过程（论文）表达是否清晰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这也是大多数常规队伍的分工情况。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1649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7FA14-FB93-79C9-92C6-60403567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B238D260-12DE-817A-6094-5BFEC608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2D7B70B0-3D7C-D78C-AFE4-24995E94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67852D08-087D-E82C-A3F7-B161B2F1E424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EC96B4-C43A-8BE7-E9CA-F428CA9E0FEE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C5A6937-9EDE-91E9-6A47-EE3138894AA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974332-9281-2506-876C-F355CF4DDC3C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队友准备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3D0F413-4BAF-5823-A3BA-B181B7C403B6}"/>
              </a:ext>
            </a:extLst>
          </p:cNvPr>
          <p:cNvSpPr txBox="1"/>
          <p:nvPr/>
        </p:nvSpPr>
        <p:spPr>
          <a:xfrm>
            <a:off x="2421193" y="984842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常规队伍：一人建模，一人写作，一人算法，三人沟通完成比赛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我个人觉得这样的方式高效，但是沟通和协调十分不便，作为写作的人不一定能去理解建模的人的思路，作为建模的人又难以将代码表达给写算法的人，所以我有一个新的想法，也是我们队伍的组成。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51F1D8-AFAA-C413-A427-1F97A459A9FF}"/>
              </a:ext>
            </a:extLst>
          </p:cNvPr>
          <p:cNvSpPr txBox="1"/>
          <p:nvPr/>
        </p:nvSpPr>
        <p:spPr>
          <a:xfrm>
            <a:off x="494071" y="3040938"/>
            <a:ext cx="109549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由于提交只需要提交代码和论文，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所以一个人主要负责论文，一个人主要负责代码，建模由三个人沟通协调完成，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剩下一个人负责协调工作，帮助另外两个人完成他们的工作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这样的效果也比较好，但是完成可能没有那么高效。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不管是哪种组队水平，都很吃个人实力，所以如果要抱队友大腿的话，自己也请好好准备吧。</a:t>
            </a:r>
          </a:p>
        </p:txBody>
      </p:sp>
    </p:spTree>
    <p:extLst>
      <p:ext uri="{BB962C8B-B14F-4D97-AF65-F5344CB8AC3E}">
        <p14:creationId xmlns:p14="http://schemas.microsoft.com/office/powerpoint/2010/main" val="30782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185A-AEC4-5B2E-38AE-A5CEC5F9C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5C8239BE-B7AE-FA28-84F2-A3856325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44AE2784-D2D2-3255-58A1-388DC786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DCE1450E-A08A-B1C5-7CF7-834FA62537FB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882BA71-94F2-7AB1-FB6A-D504452C2A3D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F6EFC6F-F494-17D2-DA56-5F57DA542895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9CF661-97D9-6BC3-DCD5-14E3FDA8E78E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队友准备</a:t>
              </a:r>
            </a:p>
          </p:txBody>
        </p:sp>
      </p:grpSp>
      <p:pic>
        <p:nvPicPr>
          <p:cNvPr id="1028" name="Picture 4" descr="MyGO名台词_虎扑评分">
            <a:extLst>
              <a:ext uri="{FF2B5EF4-FFF2-40B4-BE49-F238E27FC236}">
                <a16:creationId xmlns:a16="http://schemas.microsoft.com/office/drawing/2014/main" id="{A2740021-4339-56B9-F8E4-224F9F04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8" y="2739424"/>
            <a:ext cx="3819998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867A1B-3BA9-8692-55B5-48F802D5B467}"/>
              </a:ext>
            </a:extLst>
          </p:cNvPr>
          <p:cNvSpPr txBox="1"/>
          <p:nvPr/>
        </p:nvSpPr>
        <p:spPr>
          <a:xfrm>
            <a:off x="273449" y="1926631"/>
            <a:ext cx="3958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能陪我打一辈子数模吗？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F213FB-BA31-00F9-7D3D-DC2EAF6C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823" y="2558880"/>
            <a:ext cx="3482491" cy="2858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2448C8-FDD9-22C9-BCBC-A04FEFC0ED13}"/>
              </a:ext>
            </a:extLst>
          </p:cNvPr>
          <p:cNvSpPr txBox="1"/>
          <p:nvPr/>
        </p:nvSpPr>
        <p:spPr>
          <a:xfrm>
            <a:off x="8556823" y="1870055"/>
            <a:ext cx="310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实际情况：很难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BA4DE8-CE19-F67F-2B25-AE7BC0DDB123}"/>
              </a:ext>
            </a:extLst>
          </p:cNvPr>
          <p:cNvSpPr txBox="1"/>
          <p:nvPr/>
        </p:nvSpPr>
        <p:spPr>
          <a:xfrm>
            <a:off x="4071569" y="2739424"/>
            <a:ext cx="43325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打比赛找队友就和组乐队一样：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冲突与分歧也难以避免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人的想法会随着时间改变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很难找到理想中的伙伴</a:t>
            </a:r>
            <a:endParaRPr lang="en-US" altLang="zh-CN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46935F-21AC-1221-B739-B861AF7DE27C}"/>
              </a:ext>
            </a:extLst>
          </p:cNvPr>
          <p:cNvSpPr txBox="1"/>
          <p:nvPr/>
        </p:nvSpPr>
        <p:spPr>
          <a:xfrm>
            <a:off x="4002654" y="5768208"/>
            <a:ext cx="4401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ps</a:t>
            </a:r>
            <a:r>
              <a:rPr lang="en-US" altLang="zh-CN" dirty="0"/>
              <a:t>:</a:t>
            </a:r>
            <a:r>
              <a:rPr lang="zh-CN" altLang="en-US" dirty="0"/>
              <a:t>不止数模，任何比赛和项目都是这样的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76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63C-C5DF-6AFE-6BF4-19DC04CA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CE94BDE-F960-5FAD-AA4F-1C626512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D69E5CFA-697F-C9B0-18FD-EE2B1320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2168BD1A-4C70-4D60-C6F0-6B13F22F4816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C0C4E6-680E-E6E6-249E-11FACD97C17E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2EE34AD-D82B-F70D-A9C0-54E0E6DD95BF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6B4D73B-5D06-E44F-3A65-5B57BFF1A694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队友准备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1051BD1-F050-BAF6-A752-679F2043645C}"/>
              </a:ext>
            </a:extLst>
          </p:cNvPr>
          <p:cNvSpPr txBox="1"/>
          <p:nvPr/>
        </p:nvSpPr>
        <p:spPr>
          <a:xfrm>
            <a:off x="494071" y="1700496"/>
            <a:ext cx="8183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网上有个比赛的笑话：</a:t>
            </a:r>
            <a:endParaRPr lang="en-US" altLang="zh-CN" sz="2400" dirty="0"/>
          </a:p>
          <a:p>
            <a:r>
              <a:rPr lang="zh-CN" altLang="en-US" sz="2400" dirty="0"/>
              <a:t>从大一到大四，打了六次数模</a:t>
            </a:r>
            <a:r>
              <a:rPr lang="en-US" altLang="zh-CN" sz="2400" dirty="0"/>
              <a:t>12</a:t>
            </a:r>
            <a:r>
              <a:rPr lang="zh-CN" altLang="en-US" sz="2400" dirty="0"/>
              <a:t>个队友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实际上的意思是每次比赛都换队友，大多是关系都闹崩了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65A78B-8087-B5B1-3BF9-3A7320EB14F3}"/>
              </a:ext>
            </a:extLst>
          </p:cNvPr>
          <p:cNvSpPr txBox="1"/>
          <p:nvPr/>
        </p:nvSpPr>
        <p:spPr>
          <a:xfrm>
            <a:off x="536829" y="4973717"/>
            <a:ext cx="876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不得不提醒：你的队友也是人类，不管是当队长还是队员，还请将心比心，理解他人的行为，关照队内的和谐程度。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9909C6-CB01-F9C1-27D2-9F7DE7DB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15" y="328896"/>
            <a:ext cx="555712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1B30-1A29-A6A2-5C14-1A3117AB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A7C9852-C1C9-9C64-87E4-32E7E63D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0788ACC-1205-62D1-D37A-1F726E4B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2EBE7E0-1A04-2B29-017E-9830DFF91E63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073C1F-2A8D-4338-4E09-EDBA99D8DC97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FC24DBB-31C8-A836-A6FE-A4A9D0B54C94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9BF1D8-1F12-8C16-D663-53E0E94054CC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队友准备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1E3ED6-F1D7-F94B-52A8-144A0725AACD}"/>
              </a:ext>
            </a:extLst>
          </p:cNvPr>
          <p:cNvSpPr txBox="1"/>
          <p:nvPr/>
        </p:nvSpPr>
        <p:spPr>
          <a:xfrm>
            <a:off x="494071" y="1700496"/>
            <a:ext cx="10643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由于我个人也不怎么擅长社交和人情世故，只能给一些粗略地找队友的建议：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有其他项目合作过的人选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通过爱好找到的朋友并且有打比赛的意愿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班内调查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比赛群里找队友</a:t>
            </a:r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校园墙找</a:t>
            </a:r>
            <a:endParaRPr lang="en-US" altLang="zh-CN" sz="2400" dirty="0"/>
          </a:p>
          <a:p>
            <a:r>
              <a:rPr lang="en-US" altLang="zh-CN" sz="2400" dirty="0"/>
              <a:t>6.</a:t>
            </a:r>
            <a:r>
              <a:rPr lang="zh-CN" altLang="en-US" sz="2400" dirty="0"/>
              <a:t>去翻成绩排名，由上到下一个一个找（？？）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我和我的队友是通过第一个方法组队的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4017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7232-938D-A4A2-D875-9E3F0DCF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A4F32CD-BB81-BF07-2AE7-E7A70E4F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F2F4370A-97D8-5C88-24F4-1AE37F18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DFE1E6E0-EAB3-0C38-527E-9629920FEB1E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AD9B94-31F0-F57C-CE6F-202B20207AC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CF53B81-E7A8-F1A5-336C-632A1E94D19C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386DB7-74B4-0C13-BDB0-707EE01B4A75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466386-FF7E-9DE7-6BBB-297E7F31C193}"/>
              </a:ext>
            </a:extLst>
          </p:cNvPr>
          <p:cNvSpPr txBox="1"/>
          <p:nvPr/>
        </p:nvSpPr>
        <p:spPr>
          <a:xfrm>
            <a:off x="494071" y="1700496"/>
            <a:ext cx="11494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实际上写作并不难，再加上有</a:t>
            </a:r>
            <a:r>
              <a:rPr lang="en-US" altLang="zh-CN" sz="2400" dirty="0"/>
              <a:t>AI</a:t>
            </a:r>
            <a:r>
              <a:rPr lang="zh-CN" altLang="en-US" sz="2400" dirty="0"/>
              <a:t>辅助书面化表达，难度已经比以前降低很多了，但是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得有一定的知识储备，包括对时事，对数模的一些常见方法的储备</a:t>
            </a:r>
            <a:endParaRPr lang="en-US" altLang="zh-CN" sz="2400" dirty="0"/>
          </a:p>
          <a:p>
            <a:r>
              <a:rPr lang="zh-CN" altLang="en-US" sz="2400" dirty="0"/>
              <a:t>得有一定的统筹能力，去安排整个文章是如何安排的</a:t>
            </a:r>
            <a:endParaRPr lang="en-US" altLang="zh-CN" sz="2400" dirty="0"/>
          </a:p>
          <a:p>
            <a:r>
              <a:rPr lang="zh-CN" altLang="en-US" sz="2400" dirty="0"/>
              <a:t>得有一定的耐心去面对，写一大批公式、表格和长篇的文字</a:t>
            </a:r>
            <a:endParaRPr lang="en-US" altLang="zh-CN" sz="2400" dirty="0"/>
          </a:p>
          <a:p>
            <a:r>
              <a:rPr lang="zh-CN" altLang="en-US" sz="2400" dirty="0"/>
              <a:t>得有一定的信息收集、查找和逻辑思维能力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A96C7D-13D9-DE2B-CDDC-DA0757D1C098}"/>
              </a:ext>
            </a:extLst>
          </p:cNvPr>
          <p:cNvSpPr txBox="1"/>
          <p:nvPr/>
        </p:nvSpPr>
        <p:spPr>
          <a:xfrm>
            <a:off x="3972560" y="991728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写作技巧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3381E3-DEFF-76F6-684D-8A5B8AF7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1" y="281902"/>
            <a:ext cx="6711388" cy="13157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E256C8-1C7B-0FA1-1ECD-B577EFDF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71" y="3991644"/>
            <a:ext cx="5895292" cy="23317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BBC094A-6329-CD15-16C2-6B61D7E6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366" y="1700496"/>
            <a:ext cx="3385830" cy="47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9BAB-35C1-3882-BE86-DEC69320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DB5352A-9799-CE43-891D-26952F6D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CDA5074D-661C-503D-0A74-BBC61372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3791A32D-D103-4F2F-2FB5-1409B67BFB4A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AD18CA-7B74-C621-9C7B-24F4456BCB69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399D699-4B12-32D5-563C-8087F2DAFAAF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3DCE845-DB9C-6B54-A572-52989B3E1308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CF50D28-540B-E949-CB31-6154B889CDE6}"/>
              </a:ext>
            </a:extLst>
          </p:cNvPr>
          <p:cNvSpPr txBox="1"/>
          <p:nvPr/>
        </p:nvSpPr>
        <p:spPr>
          <a:xfrm>
            <a:off x="494071" y="1700496"/>
            <a:ext cx="114947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实际上写作并不难，再加上有</a:t>
            </a:r>
            <a:r>
              <a:rPr lang="en-US" altLang="zh-CN" sz="2400" dirty="0"/>
              <a:t>AI</a:t>
            </a:r>
            <a:r>
              <a:rPr lang="zh-CN" altLang="en-US" sz="2400" dirty="0"/>
              <a:t>辅助书面化表达，难度已经比以前降低很多了，但是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得有一定的知识储备，包括对时事，对数模的一些常见方法的储备</a:t>
            </a:r>
            <a:endParaRPr lang="en-US" altLang="zh-CN" sz="2400" dirty="0"/>
          </a:p>
          <a:p>
            <a:r>
              <a:rPr lang="zh-CN" altLang="en-US" sz="2400" dirty="0"/>
              <a:t>得有一定的统筹能力，去安排整个文章是如何安排的</a:t>
            </a:r>
            <a:endParaRPr lang="en-US" altLang="zh-CN" sz="2400" dirty="0"/>
          </a:p>
          <a:p>
            <a:r>
              <a:rPr lang="zh-CN" altLang="en-US" sz="2400" dirty="0"/>
              <a:t>得有一定的耐心去面对，写一大批公式、表格和长篇的文字</a:t>
            </a:r>
            <a:endParaRPr lang="en-US" altLang="zh-CN" sz="2400" dirty="0"/>
          </a:p>
          <a:p>
            <a:r>
              <a:rPr lang="zh-CN" altLang="en-US" sz="2400" dirty="0"/>
              <a:t>得有一定的信息收集、查找和逻辑思维能力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剩下的就很简单了，多实践，多套论文的格式和模板，多与优秀论文对比参考，就能写一篇很好的文章了。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如果你想成为写手，那我建议你的每一次报告作业，都不要去直接使用</a:t>
            </a:r>
            <a:r>
              <a:rPr lang="en-US" altLang="zh-CN" sz="2400" dirty="0"/>
              <a:t>AI</a:t>
            </a:r>
            <a:r>
              <a:rPr lang="zh-CN" altLang="en-US" sz="2400" dirty="0"/>
              <a:t>批量生成一定字数，而是先将文章分为几部分，每部分应该讲什么，先想清楚，写一部分，然后再去问</a:t>
            </a:r>
            <a:r>
              <a:rPr lang="en-US" altLang="zh-CN" sz="2400" dirty="0"/>
              <a:t>AI</a:t>
            </a:r>
            <a:r>
              <a:rPr lang="zh-CN" altLang="en-US" sz="2400" dirty="0"/>
              <a:t>有没有什么修改意见和内容扩展。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9275FD-93F0-3402-0B41-A373FC77F937}"/>
              </a:ext>
            </a:extLst>
          </p:cNvPr>
          <p:cNvSpPr txBox="1"/>
          <p:nvPr/>
        </p:nvSpPr>
        <p:spPr>
          <a:xfrm>
            <a:off x="4117995" y="987050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写作技巧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3275369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1EC37-F6E3-7DAA-FB51-C6BEBF84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C434DAD-8137-2B42-2F23-D12B3484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F1E80758-05F9-9F75-9D67-20F2C501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9071B2C-86FE-D2E7-9811-9D3E013064CC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F68DB5-8E9F-0601-C630-EE1BFB82008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AFD4588-A635-B4AF-E40D-F8BAC52BE646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E5C333-F90F-8747-45BE-C90A55C6A8F5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31D86A1-71C2-27CB-F292-5361415B9929}"/>
              </a:ext>
            </a:extLst>
          </p:cNvPr>
          <p:cNvSpPr txBox="1"/>
          <p:nvPr/>
        </p:nvSpPr>
        <p:spPr>
          <a:xfrm>
            <a:off x="494071" y="1700496"/>
            <a:ext cx="11494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建模，首先要明白这个问题是由哪类基本问题抽象而来。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对问题的阅历要丰富，或者知道这个问题属于什么，我大概能从哪找到基本方式和基本公式。</a:t>
            </a:r>
            <a:endParaRPr lang="en-US" altLang="zh-CN" sz="2400" dirty="0"/>
          </a:p>
          <a:p>
            <a:r>
              <a:rPr lang="zh-CN" altLang="en-US" sz="2400" dirty="0"/>
              <a:t>就比如</a:t>
            </a:r>
            <a:r>
              <a:rPr lang="en-US" altLang="zh-CN" sz="2400" dirty="0"/>
              <a:t>A</a:t>
            </a:r>
            <a:r>
              <a:rPr lang="zh-CN" altLang="en-US" sz="2400" dirty="0"/>
              <a:t>题，题目表述的是一个运动学问题，</a:t>
            </a:r>
            <a:r>
              <a:rPr lang="en-US" altLang="zh-CN" sz="2400" dirty="0"/>
              <a:t>B</a:t>
            </a:r>
            <a:r>
              <a:rPr lang="zh-CN" altLang="en-US" sz="2400" dirty="0"/>
              <a:t>题，是一个光学问题，去年</a:t>
            </a:r>
            <a:r>
              <a:rPr lang="en-US" altLang="zh-CN" sz="2400" dirty="0"/>
              <a:t>B</a:t>
            </a:r>
            <a:r>
              <a:rPr lang="zh-CN" altLang="en-US" sz="2400" dirty="0"/>
              <a:t>题是一个概率学问题，就算该问题的基本问题没有见过，也可在网上查找资料速成。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788B7F-0B74-0D54-AE6A-EB1BC854598D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建模技巧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0F4CCD-ADD5-3B99-96DC-A0425FE6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433310"/>
            <a:ext cx="11728450" cy="12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48940" y="2685415"/>
            <a:ext cx="9243060" cy="154368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30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solidFill>
              <a:srgbClr val="C30A2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75246" y="2820739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基本情况</a:t>
            </a:r>
          </a:p>
        </p:txBody>
      </p:sp>
      <p:sp>
        <p:nvSpPr>
          <p:cNvPr id="16" name="矩形 15"/>
          <p:cNvSpPr/>
          <p:nvPr/>
        </p:nvSpPr>
        <p:spPr>
          <a:xfrm>
            <a:off x="3109710" y="3651732"/>
            <a:ext cx="210024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队员介绍 队伍由来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4A90E-B5F1-C926-D496-497E0DAA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CCA635E-B5C1-31C1-38C1-B06FFA52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72C730EB-F05A-C357-2887-0A2DB082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DEF53A0B-00F2-E1AE-0124-E973CB17FCBA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B48EED-C985-5CEE-C6B1-CFFC82D1B588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4EC440B-87E2-965E-6BF2-004082EFDB4B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6ED5E8-AAC1-FCA7-04CE-542524E7AD2D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9C62448-97CA-923B-2903-8D44565BA3D1}"/>
              </a:ext>
            </a:extLst>
          </p:cNvPr>
          <p:cNvSpPr txBox="1"/>
          <p:nvPr/>
        </p:nvSpPr>
        <p:spPr>
          <a:xfrm>
            <a:off x="494071" y="1700496"/>
            <a:ext cx="114947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建模，首先要明白这个问题是由哪类基本问题抽象而来。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对问题的阅历要丰富，或者知道这个问题属于什么，我大概能从哪找到基本方式和基本公式。</a:t>
            </a:r>
            <a:endParaRPr lang="en-US" altLang="zh-CN" sz="2400" dirty="0"/>
          </a:p>
          <a:p>
            <a:r>
              <a:rPr lang="zh-CN" altLang="en-US" sz="2400" dirty="0"/>
              <a:t>就比如</a:t>
            </a:r>
            <a:r>
              <a:rPr lang="en-US" altLang="zh-CN" sz="2400" dirty="0"/>
              <a:t>A</a:t>
            </a:r>
            <a:r>
              <a:rPr lang="zh-CN" altLang="en-US" sz="2400" dirty="0"/>
              <a:t>题，题目表述的是一个运动学问题，</a:t>
            </a:r>
            <a:r>
              <a:rPr lang="en-US" altLang="zh-CN" sz="2400" dirty="0"/>
              <a:t>B</a:t>
            </a:r>
            <a:r>
              <a:rPr lang="zh-CN" altLang="en-US" sz="2400" dirty="0"/>
              <a:t>题，是一个光学问题，去年</a:t>
            </a:r>
            <a:r>
              <a:rPr lang="en-US" altLang="zh-CN" sz="2400" dirty="0"/>
              <a:t>B</a:t>
            </a:r>
            <a:r>
              <a:rPr lang="zh-CN" altLang="en-US" sz="2400" dirty="0"/>
              <a:t>题是一个概率学问题，就算该问题的基本问题没有见过，也可在网上查找资料速成。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然后，是要如何在简化你的模型的同时，又能合理地原因和提出创新点。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提出创新点是一件特别难的事情，我们组的创新点属于是灵光一闪而想到的。</a:t>
            </a:r>
            <a:endParaRPr lang="en-US" altLang="zh-CN" sz="2400" dirty="0"/>
          </a:p>
          <a:p>
            <a:r>
              <a:rPr lang="zh-CN" altLang="en-US" sz="2400" dirty="0"/>
              <a:t>比如这次</a:t>
            </a:r>
            <a:r>
              <a:rPr lang="en-US" altLang="zh-CN" sz="2400" dirty="0"/>
              <a:t>A</a:t>
            </a:r>
            <a:r>
              <a:rPr lang="zh-CN" altLang="en-US" sz="2400" dirty="0"/>
              <a:t>题，一般的自由落体运动会让你忽略空气阻力，但是我们要怎么把这个忽略条件合理化呢？答辩的时候，专家问了我们这个问题，我当时还真没想过怎么合理化，只能粗略地解释一下，大概是为了简化复杂度</a:t>
            </a:r>
            <a:r>
              <a:rPr lang="en-US" altLang="zh-CN" sz="2400" dirty="0"/>
              <a:t>…</a:t>
            </a:r>
            <a:r>
              <a:rPr lang="zh-CN" altLang="en-US" sz="2400" dirty="0"/>
              <a:t>不过回答效果并不好。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7568A7-309C-FE94-979E-595163C613DA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建模技巧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382485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F1C81-4F71-7B20-9D36-AFB6E0FE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11BB952-B8C2-4628-39FF-159444CD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A9304CA0-6127-1C6F-8952-B9C271CC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9024E5B-9686-0733-24EF-749683BCEB05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143501A-BE03-854A-D073-7CACBB37DC31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70D70C8-E04E-C426-B53F-BE4917532283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673A14-DE13-4B94-BE02-9F2D142535BA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A73859-DE6D-296A-30C3-181EF27A9B9F}"/>
              </a:ext>
            </a:extLst>
          </p:cNvPr>
          <p:cNvSpPr txBox="1"/>
          <p:nvPr/>
        </p:nvSpPr>
        <p:spPr>
          <a:xfrm>
            <a:off x="494071" y="1700496"/>
            <a:ext cx="114947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算法是用来求解模型的，就像列了一个方程，用等式的规则去求解一样。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不过实际数模情况更复杂，未知数，约束条件特别多的时候怎么办呢？</a:t>
            </a:r>
            <a:r>
              <a:rPr lang="en-US" altLang="zh-CN" sz="2400" dirty="0"/>
              <a:t>		</a:t>
            </a:r>
          </a:p>
          <a:p>
            <a:endParaRPr lang="en-US" altLang="zh-CN" sz="2400" dirty="0"/>
          </a:p>
          <a:p>
            <a:r>
              <a:rPr lang="zh-CN" altLang="en-US" sz="2400" dirty="0"/>
              <a:t>这时候就形成了最优化问题，而求解最优化问题的算法就是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3200" b="1" u="sng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启发式算法！！！</a:t>
            </a:r>
            <a:r>
              <a:rPr lang="en-US" altLang="zh-CN" sz="2400" dirty="0"/>
              <a:t>	   </a:t>
            </a:r>
            <a:r>
              <a:rPr lang="zh-CN" altLang="en-US" sz="2400" dirty="0">
                <a:sym typeface="Wingdings" panose="05000000000000000000" pitchFamily="2" charset="2"/>
              </a:rPr>
              <a:t>⬅     非常牛逼 且 数模常用 的算法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en-US" altLang="zh-CN" sz="2400" dirty="0"/>
          </a:p>
          <a:p>
            <a:r>
              <a:rPr lang="zh-CN" altLang="en-US" sz="2400" dirty="0"/>
              <a:t>启发式算法是一种具有全局优化性能、通用性强且适用于并行处理的算法。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有很多种类，原理也都可以在网上查到</a:t>
            </a:r>
            <a:endParaRPr lang="en-US" altLang="zh-CN" sz="2400" dirty="0"/>
          </a:p>
          <a:p>
            <a:r>
              <a:rPr lang="zh-CN" altLang="en-US" sz="2400" dirty="0"/>
              <a:t>在这里我只想说，假如我不会启发式算法，只会写代码怎么办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B5ECF-DF37-17D8-2592-3FE79811EEF2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算法技巧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17231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936A0-B46D-79F1-38FF-074D13E69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92340FA-C37C-1944-13D0-98CCBA2D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1A28131F-03B7-D6F6-1ADB-2B3DCFBD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3E0B5B8D-5F4B-5BCF-1599-122AAF14DAD8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CAB65B-94DF-B940-A5E7-1833C68B9920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41FB4BD-B18D-FDDD-243F-2106392DC09D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448848D-97E1-EDD9-69CC-5BC184AC3E86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998BDE-980D-2C63-7775-7B851CCBE46A}"/>
              </a:ext>
            </a:extLst>
          </p:cNvPr>
          <p:cNvSpPr txBox="1"/>
          <p:nvPr/>
        </p:nvSpPr>
        <p:spPr>
          <a:xfrm>
            <a:off x="494071" y="1700496"/>
            <a:ext cx="114947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其实去读库函数</a:t>
            </a:r>
            <a:r>
              <a:rPr lang="en-US" altLang="zh-CN" sz="2400" dirty="0"/>
              <a:t>API</a:t>
            </a:r>
            <a:r>
              <a:rPr lang="zh-CN" altLang="en-US" sz="2400" dirty="0"/>
              <a:t>文档，学文档调用库函数代入原本模型的公式就可以了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所以对于算法而言，基本上都是要会写代码的，不会写至少也需要会读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自从语言大模型出来之后，写代码的工作轻松了很多</a:t>
            </a:r>
            <a:endParaRPr lang="en-US" altLang="zh-CN" sz="2400" dirty="0"/>
          </a:p>
          <a:p>
            <a:r>
              <a:rPr lang="zh-CN" altLang="en-US" sz="2400" dirty="0"/>
              <a:t>而且这几年的数模工作量越来越大，尤其是</a:t>
            </a:r>
            <a:r>
              <a:rPr lang="en-US" altLang="zh-CN" sz="2400" dirty="0"/>
              <a:t>C</a:t>
            </a:r>
            <a:r>
              <a:rPr lang="zh-CN" altLang="en-US" sz="2400" dirty="0"/>
              <a:t>题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我个人认为这其实是引导你在用</a:t>
            </a:r>
            <a:r>
              <a:rPr lang="en-US" altLang="zh-CN" sz="2400" dirty="0"/>
              <a:t>AI</a:t>
            </a:r>
            <a:r>
              <a:rPr lang="zh-CN" altLang="en-US" sz="2400" dirty="0"/>
              <a:t>去辅助代码工作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但是就算是用</a:t>
            </a:r>
            <a:r>
              <a:rPr lang="en-US" altLang="zh-CN" sz="2400" dirty="0"/>
              <a:t>AI</a:t>
            </a:r>
            <a:r>
              <a:rPr lang="zh-CN" altLang="en-US" sz="2400" dirty="0"/>
              <a:t>，也必须要读懂</a:t>
            </a:r>
            <a:r>
              <a:rPr lang="en-US" altLang="zh-CN" sz="2400" dirty="0"/>
              <a:t>AI</a:t>
            </a:r>
            <a:r>
              <a:rPr lang="zh-CN" altLang="en-US" sz="2400" dirty="0"/>
              <a:t>写的代码的含义，至少要明白该函数的工作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所以写算法的必须要会读懂、调试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或者</a:t>
            </a:r>
            <a:r>
              <a:rPr lang="en-US" altLang="zh-CN" sz="2400" dirty="0"/>
              <a:t>python</a:t>
            </a:r>
            <a:r>
              <a:rPr lang="zh-CN" altLang="en-US" sz="2400" dirty="0"/>
              <a:t>的代码，可以用</a:t>
            </a:r>
            <a:r>
              <a:rPr lang="en-US" altLang="zh-CN" sz="2400" dirty="0"/>
              <a:t>AI</a:t>
            </a:r>
            <a:r>
              <a:rPr lang="zh-CN" altLang="en-US" sz="2400" dirty="0"/>
              <a:t>辅助写代码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4D5F37-6FA7-5607-F9A8-B9A5A8BF12C4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算法技巧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3748357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D85F-8EBB-2D3E-631F-55A06E79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88697B8-9E33-E2D8-35D1-A69C4BE0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416708AC-5420-5B9D-E4D7-DDC20709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694BF6E-E03C-5C06-102E-F56D80BA82F6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9EBE46-4533-3353-0700-25F33F4DCD7E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0F2FA10-C6DC-6DB5-B121-4715C9532B48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EFA09A6-50AF-2442-2C9A-F3524AC881B9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C194954-A19E-1D82-24B9-5A6C1717E004}"/>
              </a:ext>
            </a:extLst>
          </p:cNvPr>
          <p:cNvSpPr txBox="1"/>
          <p:nvPr/>
        </p:nvSpPr>
        <p:spPr>
          <a:xfrm>
            <a:off x="494071" y="1715966"/>
            <a:ext cx="114947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但是有的人可能会觉得，这个算法我觉得不好，我自己想一个算法行不行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实际上启发式算展是比较成熟的，基本上往年优秀论文都是直接调用启发式算法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很少会有创新算法的，毕竟算法创新是需要一定的知识储备和功底的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而且由于 国赛是有标准答案的，你的算法创新，代表一定是按照特殊卷对待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批阅起来很麻烦，很可能反而扣分了</a:t>
            </a:r>
            <a:endParaRPr lang="en-US" altLang="zh-CN" sz="2400" dirty="0"/>
          </a:p>
          <a:p>
            <a:r>
              <a:rPr lang="zh-CN" altLang="en-US" sz="2400" dirty="0"/>
              <a:t>这种情况下，很基础的算法就够了，比如</a:t>
            </a:r>
            <a:r>
              <a:rPr lang="en-US" altLang="zh-CN" sz="2400" dirty="0"/>
              <a:t>GA</a:t>
            </a:r>
            <a:r>
              <a:rPr lang="zh-CN" altLang="en-US" sz="2400" dirty="0"/>
              <a:t>和</a:t>
            </a:r>
            <a:r>
              <a:rPr lang="en-US" altLang="zh-CN" sz="2400" dirty="0"/>
              <a:t>SA</a:t>
            </a:r>
            <a:r>
              <a:rPr lang="zh-CN" altLang="en-US" sz="2400" dirty="0"/>
              <a:t>，收敛结果看上去也不错，这就很可以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22F7E1-A5D1-E614-B649-D0F73C2DEC1B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算法技巧 </a:t>
            </a:r>
            <a:r>
              <a:rPr lang="en-US" altLang="zh-CN" sz="3200" b="1" dirty="0"/>
              <a:t>&amp;&amp; </a:t>
            </a:r>
            <a:r>
              <a:rPr lang="zh-CN" altLang="en-US" sz="3200" b="1" dirty="0"/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60461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6495A-1ACB-742B-07E4-3F9384FE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73E72C20-4D05-D264-F9E3-31263133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6662778D-21A9-6E6F-8126-056614A9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A3FB659-2D17-4E6D-258C-2B63E81F3FAC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赛前准备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8C327D-D213-740B-A480-DDC5137DBABA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F6D170F-EF06-1E62-FB83-1E5BEA2C8AB4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07896C1-037C-C703-DBDC-7198F3064790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知识准备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76FB4E3-B346-5D13-36E8-64FD9E7AAF1E}"/>
              </a:ext>
            </a:extLst>
          </p:cNvPr>
          <p:cNvSpPr txBox="1"/>
          <p:nvPr/>
        </p:nvSpPr>
        <p:spPr>
          <a:xfrm>
            <a:off x="494071" y="1700496"/>
            <a:ext cx="114947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虽然内容比较多，但是不管是哪个方向，我觉得最好都去了解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800" b="1" dirty="0"/>
              <a:t>1.</a:t>
            </a:r>
            <a:r>
              <a:rPr lang="zh-CN" altLang="en-US" sz="2800" b="1" dirty="0"/>
              <a:t>什么是启发式算法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2.</a:t>
            </a:r>
            <a:r>
              <a:rPr lang="zh-CN" altLang="en-US" sz="2800" b="1" dirty="0"/>
              <a:t>一些基本问题模型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3.</a:t>
            </a:r>
            <a:r>
              <a:rPr lang="zh-CN" altLang="en-US" sz="2800" b="1" dirty="0"/>
              <a:t>一些常见最优化问题场景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400" dirty="0"/>
              <a:t>这会在队伍沟通方面发挥很大的作用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3D125C-5ADC-B7CA-D827-CFB68879A8C8}"/>
              </a:ext>
            </a:extLst>
          </p:cNvPr>
          <p:cNvSpPr txBox="1"/>
          <p:nvPr/>
        </p:nvSpPr>
        <p:spPr>
          <a:xfrm>
            <a:off x="4220210" y="1027761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820143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96446" y="2685415"/>
            <a:ext cx="9243060" cy="154368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C30A22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75246" y="2820739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赛中实践</a:t>
            </a:r>
          </a:p>
        </p:txBody>
      </p:sp>
      <p:sp>
        <p:nvSpPr>
          <p:cNvPr id="16" name="矩形 15"/>
          <p:cNvSpPr/>
          <p:nvPr/>
        </p:nvSpPr>
        <p:spPr>
          <a:xfrm>
            <a:off x="3075246" y="3652214"/>
            <a:ext cx="5090854" cy="36932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时间安排 选题分析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题分析  论文详解 注意事项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33A2-C882-D5CB-3DD2-2EC1FB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535BEF0A-9C75-B994-251C-3F11EA9ED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85F974F-8461-FC9F-5A0C-F8633D96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C1B1A19E-5C95-8E46-745A-5B7051D0EA0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5CE95F-51C0-F348-7E2E-C30FB2EA68CF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5443B2E-AABB-1968-C3C1-5DA04BF295E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36B73B-84C4-3C63-EF4C-C8AD41C502A1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时间安排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54EA4E-B800-0B66-DCD5-F1284BDB8B87}"/>
              </a:ext>
            </a:extLst>
          </p:cNvPr>
          <p:cNvGrpSpPr/>
          <p:nvPr/>
        </p:nvGrpSpPr>
        <p:grpSpPr>
          <a:xfrm>
            <a:off x="538521" y="18125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9CA8BA1-C473-5510-7CB8-7B1D3535939B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36C19A4-7016-48EB-664B-22BAB63C85F0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星期四晚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56F0BB7-0BCA-5F59-553B-C47EF425F26D}"/>
              </a:ext>
            </a:extLst>
          </p:cNvPr>
          <p:cNvSpPr txBox="1"/>
          <p:nvPr/>
        </p:nvSpPr>
        <p:spPr>
          <a:xfrm>
            <a:off x="3290570" y="1878786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选好题目，论文写完问题重述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F97FDE-C581-C9EE-B5C5-AA9E21E0F029}"/>
              </a:ext>
            </a:extLst>
          </p:cNvPr>
          <p:cNvSpPr txBox="1"/>
          <p:nvPr/>
        </p:nvSpPr>
        <p:spPr>
          <a:xfrm>
            <a:off x="3373120" y="1072269"/>
            <a:ext cx="492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以下内容仅供参考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BF3D02-8C55-F6FD-45A8-C4AB99FC667F}"/>
              </a:ext>
            </a:extLst>
          </p:cNvPr>
          <p:cNvGrpSpPr/>
          <p:nvPr/>
        </p:nvGrpSpPr>
        <p:grpSpPr>
          <a:xfrm>
            <a:off x="538521" y="3187983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CDC0F80-8E50-3196-D939-76B1FFE1E5F8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46EB99-EDDF-21B1-ACD8-65F6CBE2D038}"/>
                </a:ext>
              </a:extLst>
            </p:cNvPr>
            <p:cNvSpPr txBox="1"/>
            <p:nvPr/>
          </p:nvSpPr>
          <p:spPr>
            <a:xfrm>
              <a:off x="905899" y="2829101"/>
              <a:ext cx="176714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星期五全天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E6C7FCF-E78D-9E6E-32E8-7526F7B56CD2}"/>
              </a:ext>
            </a:extLst>
          </p:cNvPr>
          <p:cNvSpPr txBox="1"/>
          <p:nvPr/>
        </p:nvSpPr>
        <p:spPr>
          <a:xfrm>
            <a:off x="3290570" y="2751536"/>
            <a:ext cx="8282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论文：能写就写</a:t>
            </a:r>
            <a:endParaRPr lang="en-US" altLang="zh-CN" sz="2400" dirty="0"/>
          </a:p>
          <a:p>
            <a:r>
              <a:rPr lang="zh-CN" altLang="en-US" sz="2400" dirty="0"/>
              <a:t>建模：完成题目的</a:t>
            </a:r>
            <a:r>
              <a:rPr lang="en-US" altLang="zh-CN" sz="2400" dirty="0"/>
              <a:t>1/3</a:t>
            </a:r>
            <a:r>
              <a:rPr lang="zh-CN" altLang="en-US" sz="2400" dirty="0"/>
              <a:t>的内容，由于题目是递进的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初步建模会比较难，后续会很快</a:t>
            </a:r>
            <a:endParaRPr lang="en-US" altLang="zh-CN" sz="2400" dirty="0"/>
          </a:p>
          <a:p>
            <a:r>
              <a:rPr lang="zh-CN" altLang="en-US" sz="2400" dirty="0"/>
              <a:t>代码：完成题目的</a:t>
            </a:r>
            <a:r>
              <a:rPr lang="en-US" altLang="zh-CN" sz="2400" dirty="0"/>
              <a:t>1/3</a:t>
            </a:r>
            <a:r>
              <a:rPr lang="zh-CN" altLang="en-US" sz="2400" dirty="0"/>
              <a:t>的内容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20179F-5E11-EC10-3CA1-61B8106C859A}"/>
              </a:ext>
            </a:extLst>
          </p:cNvPr>
          <p:cNvGrpSpPr/>
          <p:nvPr/>
        </p:nvGrpSpPr>
        <p:grpSpPr>
          <a:xfrm>
            <a:off x="538520" y="4826283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F4B0DE7-68F5-57D7-A2E9-C90E02F4A11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55DD9BD-C201-3DB6-1124-167BCD623BA0}"/>
                </a:ext>
              </a:extLst>
            </p:cNvPr>
            <p:cNvSpPr txBox="1"/>
            <p:nvPr/>
          </p:nvSpPr>
          <p:spPr>
            <a:xfrm>
              <a:off x="905899" y="2829101"/>
              <a:ext cx="176714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星期六全天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A0E27A62-0D5A-4B60-1131-A1D5253DBA72}"/>
              </a:ext>
            </a:extLst>
          </p:cNvPr>
          <p:cNvSpPr txBox="1"/>
          <p:nvPr/>
        </p:nvSpPr>
        <p:spPr>
          <a:xfrm>
            <a:off x="3290570" y="4681481"/>
            <a:ext cx="6162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论文：至少完成题目的</a:t>
            </a:r>
            <a:r>
              <a:rPr lang="en-US" altLang="zh-CN" sz="2400" dirty="0"/>
              <a:t>1/2</a:t>
            </a:r>
            <a:r>
              <a:rPr lang="zh-CN" altLang="en-US" sz="2400" dirty="0"/>
              <a:t>的内容</a:t>
            </a:r>
            <a:endParaRPr lang="en-US" altLang="zh-CN" sz="2400" dirty="0"/>
          </a:p>
          <a:p>
            <a:r>
              <a:rPr lang="zh-CN" altLang="en-US" sz="2400" dirty="0"/>
              <a:t>建模：至少完成题目的</a:t>
            </a:r>
            <a:r>
              <a:rPr lang="en-US" altLang="zh-CN" sz="2400" dirty="0"/>
              <a:t>2/3</a:t>
            </a:r>
            <a:r>
              <a:rPr lang="zh-CN" altLang="en-US" sz="2400" dirty="0"/>
              <a:t>的内容</a:t>
            </a:r>
            <a:endParaRPr lang="en-US" altLang="zh-CN" sz="2400" dirty="0"/>
          </a:p>
          <a:p>
            <a:r>
              <a:rPr lang="zh-CN" altLang="en-US" sz="2400" dirty="0"/>
              <a:t>代码：至少完成题目的</a:t>
            </a:r>
            <a:r>
              <a:rPr lang="en-US" altLang="zh-CN" sz="2400" dirty="0"/>
              <a:t>2/3</a:t>
            </a:r>
            <a:r>
              <a:rPr lang="zh-CN" altLang="en-US" sz="2400" dirty="0"/>
              <a:t>的内容</a:t>
            </a:r>
          </a:p>
        </p:txBody>
      </p:sp>
    </p:spTree>
    <p:extLst>
      <p:ext uri="{BB962C8B-B14F-4D97-AF65-F5344CB8AC3E}">
        <p14:creationId xmlns:p14="http://schemas.microsoft.com/office/powerpoint/2010/main" val="2745276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0E0C-7925-FEFA-D252-9EB3404D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33E5F91-CA05-8AB5-D184-8EEB38F4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8D209E92-14C6-4820-B62B-4C7AE675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16C941B-7802-A515-AEC4-3B384F13ABF3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C00DF9-1FED-E3BD-2F39-8550456B400C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92EAC9B-3D4D-5390-516D-5DBAB16B3EF2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94C332-AA0C-1E82-1E8D-441087668478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时间安排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1612729-1FD4-F2E7-C2DF-CA568B9DB864}"/>
              </a:ext>
            </a:extLst>
          </p:cNvPr>
          <p:cNvSpPr txBox="1"/>
          <p:nvPr/>
        </p:nvSpPr>
        <p:spPr>
          <a:xfrm>
            <a:off x="3373120" y="1072269"/>
            <a:ext cx="492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以下内容仅供参考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CF4271-CA0A-3D5A-B7B4-918F621F8D6E}"/>
              </a:ext>
            </a:extLst>
          </p:cNvPr>
          <p:cNvGrpSpPr/>
          <p:nvPr/>
        </p:nvGrpSpPr>
        <p:grpSpPr>
          <a:xfrm>
            <a:off x="538520" y="2109618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9ABAD0F-D526-625F-5813-D4243C6ED596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84002F-38F7-E61F-264E-243FDBB95A29}"/>
                </a:ext>
              </a:extLst>
            </p:cNvPr>
            <p:cNvSpPr txBox="1"/>
            <p:nvPr/>
          </p:nvSpPr>
          <p:spPr>
            <a:xfrm>
              <a:off x="905899" y="2829101"/>
              <a:ext cx="176714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星期日上午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3CBF8D-2F3E-2791-6214-284D24C4434D}"/>
              </a:ext>
            </a:extLst>
          </p:cNvPr>
          <p:cNvGrpSpPr/>
          <p:nvPr/>
        </p:nvGrpSpPr>
        <p:grpSpPr>
          <a:xfrm>
            <a:off x="538519" y="5490632"/>
            <a:ext cx="1927122" cy="594134"/>
            <a:chOff x="825910" y="1934964"/>
            <a:chExt cx="1927122" cy="594134"/>
          </a:xfrm>
          <a:solidFill>
            <a:srgbClr val="C30A22"/>
          </a:solidFill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DB6D146-BAA7-194D-5C3A-A5403349DAB7}"/>
                </a:ext>
              </a:extLst>
            </p:cNvPr>
            <p:cNvSpPr/>
            <p:nvPr/>
          </p:nvSpPr>
          <p:spPr>
            <a:xfrm>
              <a:off x="825910" y="1934964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FC87791-0545-5120-4218-7B14D07F2852}"/>
                </a:ext>
              </a:extLst>
            </p:cNvPr>
            <p:cNvSpPr txBox="1"/>
            <p:nvPr/>
          </p:nvSpPr>
          <p:spPr>
            <a:xfrm>
              <a:off x="905899" y="2001201"/>
              <a:ext cx="176714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星期日晚上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91AA867-4122-30A5-C87E-FE908C1E5455}"/>
              </a:ext>
            </a:extLst>
          </p:cNvPr>
          <p:cNvSpPr txBox="1"/>
          <p:nvPr/>
        </p:nvSpPr>
        <p:spPr>
          <a:xfrm>
            <a:off x="3265170" y="1806519"/>
            <a:ext cx="6162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论文：至少完成题目的</a:t>
            </a:r>
            <a:r>
              <a:rPr lang="en-US" altLang="zh-CN" sz="2400" dirty="0"/>
              <a:t>2/3</a:t>
            </a:r>
            <a:r>
              <a:rPr lang="zh-CN" altLang="en-US" sz="2400" dirty="0"/>
              <a:t>的内容</a:t>
            </a:r>
            <a:endParaRPr lang="en-US" altLang="zh-CN" sz="2400" dirty="0"/>
          </a:p>
          <a:p>
            <a:r>
              <a:rPr lang="zh-CN" altLang="en-US" sz="2400" dirty="0"/>
              <a:t>建模：基本全部完成</a:t>
            </a:r>
            <a:endParaRPr lang="en-US" altLang="zh-CN" sz="2400" dirty="0"/>
          </a:p>
          <a:p>
            <a:r>
              <a:rPr lang="zh-CN" altLang="en-US" sz="2400" dirty="0"/>
              <a:t>代码：基本全部完成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BC0950-4F3D-082E-C88B-46BF8751EE4D}"/>
              </a:ext>
            </a:extLst>
          </p:cNvPr>
          <p:cNvSpPr txBox="1"/>
          <p:nvPr/>
        </p:nvSpPr>
        <p:spPr>
          <a:xfrm>
            <a:off x="3265170" y="3743269"/>
            <a:ext cx="6162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论文：跟着代码和建模写完全部</a:t>
            </a:r>
            <a:endParaRPr lang="en-US" altLang="zh-CN" sz="2400" dirty="0"/>
          </a:p>
          <a:p>
            <a:r>
              <a:rPr lang="zh-CN" altLang="en-US" sz="2400" dirty="0"/>
              <a:t>建模：完成模型分析</a:t>
            </a:r>
            <a:endParaRPr lang="en-US" altLang="zh-CN" sz="2400" dirty="0"/>
          </a:p>
          <a:p>
            <a:r>
              <a:rPr lang="zh-CN" altLang="en-US" sz="2400" dirty="0"/>
              <a:t>代码：完成模型分析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0B8239-B999-63C1-DD21-429603F168BA}"/>
              </a:ext>
            </a:extLst>
          </p:cNvPr>
          <p:cNvGrpSpPr/>
          <p:nvPr/>
        </p:nvGrpSpPr>
        <p:grpSpPr>
          <a:xfrm>
            <a:off x="538518" y="3957510"/>
            <a:ext cx="1927122" cy="594134"/>
            <a:chOff x="825910" y="1934964"/>
            <a:chExt cx="1927122" cy="594134"/>
          </a:xfrm>
          <a:solidFill>
            <a:srgbClr val="C30A22"/>
          </a:solidFill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C6613B6-8F46-A641-8A4F-D62BCE6DF6D4}"/>
                </a:ext>
              </a:extLst>
            </p:cNvPr>
            <p:cNvSpPr/>
            <p:nvPr/>
          </p:nvSpPr>
          <p:spPr>
            <a:xfrm>
              <a:off x="825910" y="1934964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8F3078-2A08-42BF-D5B9-1E69EC8D5C6D}"/>
                </a:ext>
              </a:extLst>
            </p:cNvPr>
            <p:cNvSpPr txBox="1"/>
            <p:nvPr/>
          </p:nvSpPr>
          <p:spPr>
            <a:xfrm>
              <a:off x="905899" y="2001201"/>
              <a:ext cx="176714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星期日下午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1C30CA6-AD77-D476-B51C-03839FE9A8EF}"/>
              </a:ext>
            </a:extLst>
          </p:cNvPr>
          <p:cNvSpPr txBox="1"/>
          <p:nvPr/>
        </p:nvSpPr>
        <p:spPr>
          <a:xfrm>
            <a:off x="3373120" y="5587235"/>
            <a:ext cx="634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提交，尽量在</a:t>
            </a:r>
            <a:r>
              <a:rPr lang="en-US" altLang="zh-CN" sz="2400" dirty="0"/>
              <a:t>18</a:t>
            </a:r>
            <a:r>
              <a:rPr lang="zh-CN" altLang="en-US" sz="2400" dirty="0"/>
              <a:t>点之前完成，空余</a:t>
            </a:r>
            <a:r>
              <a:rPr lang="en-US" altLang="zh-CN" sz="2400" dirty="0"/>
              <a:t>2h</a:t>
            </a:r>
            <a:r>
              <a:rPr lang="zh-CN" altLang="en-US" sz="2400" dirty="0"/>
              <a:t>时间协调</a:t>
            </a:r>
          </a:p>
        </p:txBody>
      </p:sp>
    </p:spTree>
    <p:extLst>
      <p:ext uri="{BB962C8B-B14F-4D97-AF65-F5344CB8AC3E}">
        <p14:creationId xmlns:p14="http://schemas.microsoft.com/office/powerpoint/2010/main" val="94547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AF68-201B-0E19-C230-1E475A84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E27750F-EC3F-93CE-BE48-22C8DEA0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7A8A3CC0-0D22-7DA0-B092-BCD53E80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5019F83-6180-7754-6809-85FB6F5BAF3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ABD9D8-FD0C-B1BE-1F6D-586B3660FEB3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A8D18F9-3C21-0590-B900-08C255507797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380895F-4A44-AC49-3100-36FDA7757281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时间安排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091572A-EF05-B186-7BFE-B917713FDEFA}"/>
              </a:ext>
            </a:extLst>
          </p:cNvPr>
          <p:cNvSpPr txBox="1"/>
          <p:nvPr/>
        </p:nvSpPr>
        <p:spPr>
          <a:xfrm>
            <a:off x="455614" y="1650414"/>
            <a:ext cx="108156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尽量不要熬夜，对身体不好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比起低效率完成不如规划好高效率完成，早完成早收工</a:t>
            </a:r>
          </a:p>
        </p:txBody>
      </p:sp>
      <p:pic>
        <p:nvPicPr>
          <p:cNvPr id="1030" name="Picture 6" descr="Rainy Day (rainy2196) - Profile | Pinterest">
            <a:extLst>
              <a:ext uri="{FF2B5EF4-FFF2-40B4-BE49-F238E27FC236}">
                <a16:creationId xmlns:a16="http://schemas.microsoft.com/office/drawing/2014/main" id="{415D31BB-5683-03A7-058A-688E8378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5978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23D6CD-8D33-1EC8-D27F-5410B9489B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" y="2882900"/>
            <a:ext cx="4881341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05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3AD3C-8F40-7077-0586-AAC143E64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BB18D53-1CB6-210C-9B48-51B96CD5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7FD1D4B1-F0FD-7195-B1FD-C27B87D6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389CA66-3300-F589-367B-D3C6CA256573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E8F5D5-0837-F916-8BB8-E6A36DFE6C9C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57045B8-7E1C-EC04-C578-BFC59B985372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BA31189-A154-778F-D27C-B18986563A94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选题分析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C01A0D1-BE40-391F-6DB1-1E797A793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53" y="638175"/>
            <a:ext cx="4596647" cy="31461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27EFF04-E2D8-6953-1A98-64DB3A2B29D8}"/>
              </a:ext>
            </a:extLst>
          </p:cNvPr>
          <p:cNvSpPr txBox="1"/>
          <p:nvPr/>
        </p:nvSpPr>
        <p:spPr>
          <a:xfrm>
            <a:off x="373845" y="1695510"/>
            <a:ext cx="116217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选</a:t>
            </a:r>
            <a:r>
              <a:rPr lang="en-US" altLang="zh-CN" sz="2400" dirty="0"/>
              <a:t>A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题比较好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获奖情况：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题选的人少，获奖概率更大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难度：</a:t>
            </a:r>
            <a:endParaRPr lang="en-US" altLang="zh-CN" sz="2400" dirty="0"/>
          </a:p>
          <a:p>
            <a:r>
              <a:rPr lang="zh-CN" altLang="en-US" sz="2400" dirty="0"/>
              <a:t>不要被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题长篇的基本问题描述难倒啊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近两年的</a:t>
            </a:r>
            <a:r>
              <a:rPr lang="en-US" altLang="zh-CN" sz="2400" dirty="0"/>
              <a:t>C</a:t>
            </a:r>
            <a:r>
              <a:rPr lang="zh-CN" altLang="en-US" sz="2400" dirty="0"/>
              <a:t>题数据越来越多，条件越来越复杂，</a:t>
            </a:r>
            <a:endParaRPr lang="en-US" altLang="zh-CN" sz="2400" dirty="0"/>
          </a:p>
          <a:p>
            <a:r>
              <a:rPr lang="zh-CN" altLang="en-US" sz="2400" dirty="0"/>
              <a:t>不要觉得</a:t>
            </a:r>
            <a:r>
              <a:rPr lang="en-US" altLang="zh-CN" sz="2400" dirty="0"/>
              <a:t>C</a:t>
            </a:r>
            <a:r>
              <a:rPr lang="zh-CN" altLang="en-US" sz="2400" dirty="0"/>
              <a:t>题好理解就去选，实际上花的时间更长，对于代码更是猝死量工作</a:t>
            </a:r>
            <a:r>
              <a:rPr lang="en-US" altLang="zh-CN" sz="2400" dirty="0"/>
              <a:t>.jpg</a:t>
            </a:r>
          </a:p>
          <a:p>
            <a:endParaRPr lang="en-US" altLang="zh-CN" sz="2400" dirty="0"/>
          </a:p>
          <a:p>
            <a:r>
              <a:rPr lang="zh-CN" altLang="en-US" sz="2400" dirty="0"/>
              <a:t>实际上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题问题简化了比</a:t>
            </a:r>
            <a:r>
              <a:rPr lang="en-US" altLang="zh-CN" sz="2400" dirty="0"/>
              <a:t>C</a:t>
            </a:r>
            <a:r>
              <a:rPr lang="zh-CN" altLang="en-US" sz="2400" dirty="0"/>
              <a:t>题轻松多了</a:t>
            </a:r>
            <a:r>
              <a:rPr lang="en-US" altLang="zh-CN" sz="2400" dirty="0"/>
              <a:t>…</a:t>
            </a:r>
          </a:p>
          <a:p>
            <a:endParaRPr lang="en-US" altLang="zh-CN" sz="2400" dirty="0"/>
          </a:p>
          <a:p>
            <a:r>
              <a:rPr lang="zh-CN" altLang="en-US" sz="2400" dirty="0"/>
              <a:t>假如你是有比赛经验的，我推荐你选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题，假如你是零基础，我也推荐你选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286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4C875-4204-4C41-EF75-2B15F5D2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FE9376F6-D0A3-7E01-2F01-6D562052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10866286-7877-16A7-2310-12392465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A94EC6BE-5276-805A-AB3B-E48CAAEBD02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D532A3-F464-19DD-73F6-B5850ADA9CB2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B87813E-BAEC-1F79-2276-4C33D138B63E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D34174C-BE7D-20B5-FECB-031A65E817BB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队员介绍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C18B56-B63F-C34F-FF55-CDD8387581D6}"/>
              </a:ext>
            </a:extLst>
          </p:cNvPr>
          <p:cNvSpPr txBox="1"/>
          <p:nvPr/>
        </p:nvSpPr>
        <p:spPr>
          <a:xfrm>
            <a:off x="494071" y="1700496"/>
            <a:ext cx="1144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大家好，我是来自</a:t>
            </a:r>
            <a:r>
              <a:rPr lang="en-US" altLang="zh-CN" sz="2400" dirty="0"/>
              <a:t>23</a:t>
            </a:r>
            <a:r>
              <a:rPr lang="zh-CN" altLang="en-US" sz="2400" dirty="0"/>
              <a:t>人工</a:t>
            </a:r>
            <a:r>
              <a:rPr lang="en-US" altLang="zh-CN" sz="2400" dirty="0"/>
              <a:t>1</a:t>
            </a:r>
            <a:r>
              <a:rPr lang="zh-CN" altLang="en-US" sz="2400" dirty="0"/>
              <a:t>班的廖卓远，在班上任职班长，也是这次数模比赛的队长。</a:t>
            </a:r>
            <a:endParaRPr lang="en-US" altLang="zh-CN" sz="2400" dirty="0"/>
          </a:p>
          <a:p>
            <a:r>
              <a:rPr lang="zh-CN" altLang="en-US" sz="2400" dirty="0"/>
              <a:t>在这次比赛中，我们队（出乎意料地）拿到了国二的成绩。我主要负责了分工和论文的写作，论文基本上是由我完成的。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10728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99E45-2934-9D74-1126-90C1A45B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6FE833D8-8E67-BF1F-D650-FC88D10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C8A54ABA-F355-D4FB-DABC-554D2FBC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D78C1236-0FB1-85CC-15F8-B0AB0063986E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2EA43A-F7B9-2EA9-4107-113BD1004747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152753A-54F2-BB0F-0212-0D49962BCE5F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6EA20D-22C4-AD8D-91A6-D7C8D25C8ABD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01FB2D-DAEF-7749-D6CD-4BB4962A9B82}"/>
              </a:ext>
            </a:extLst>
          </p:cNvPr>
          <p:cNvSpPr txBox="1"/>
          <p:nvPr/>
        </p:nvSpPr>
        <p:spPr>
          <a:xfrm>
            <a:off x="602827" y="1794933"/>
            <a:ext cx="696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下面，我将带大家重新读一遍</a:t>
            </a:r>
            <a:r>
              <a:rPr lang="en-US" altLang="zh-CN" sz="2400" dirty="0"/>
              <a:t>A</a:t>
            </a:r>
            <a:r>
              <a:rPr lang="zh-CN" altLang="en-US" sz="2400" dirty="0"/>
              <a:t>题。</a:t>
            </a:r>
          </a:p>
        </p:txBody>
      </p:sp>
    </p:spTree>
    <p:extLst>
      <p:ext uri="{BB962C8B-B14F-4D97-AF65-F5344CB8AC3E}">
        <p14:creationId xmlns:p14="http://schemas.microsoft.com/office/powerpoint/2010/main" val="2920821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BF8E-A38E-7AD5-CF3D-14629DD5C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DBF2344-D586-7B97-52B5-9BA23488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DB954F19-7211-FF5D-CCCA-B6C15CA0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1AD227D3-3580-CAEA-98EB-88C7EE806D22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DBF02B-7184-D547-7AEB-70EA81EE4F92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20C1716-3618-72ED-A3E7-7C3228E120D6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1F9876-B62F-1DE3-4325-3989F1548774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E7E5E02-C9FA-4126-CC6E-4CC0C884F66A}"/>
              </a:ext>
            </a:extLst>
          </p:cNvPr>
          <p:cNvSpPr txBox="1"/>
          <p:nvPr/>
        </p:nvSpPr>
        <p:spPr>
          <a:xfrm>
            <a:off x="602826" y="1794933"/>
            <a:ext cx="1043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第一段是背景，可以不用管，第二段介绍了一些条件，暂时不是核心问题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519160-5B10-9AF4-0410-90EE9CD08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1" y="2331720"/>
            <a:ext cx="7626145" cy="33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2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6988E-4427-29C0-0876-B68ED7D3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EF265D72-3E02-62B8-87D3-8FD1FED5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59E86D9B-F9D5-D680-4CB8-50B5E94B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36BB814E-4151-B4ED-273A-82B249EA40F9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732EDA5-ABD6-97BB-07D8-093F4E6DE0FE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A6ED0D-7B68-2B70-6796-8ED56CE38487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B48A9C-5B3D-AC88-6799-C90EE3F7E21A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E0CDBF-3D38-D49B-2128-54E59BB05059}"/>
              </a:ext>
            </a:extLst>
          </p:cNvPr>
          <p:cNvSpPr txBox="1"/>
          <p:nvPr/>
        </p:nvSpPr>
        <p:spPr>
          <a:xfrm>
            <a:off x="602826" y="1794933"/>
            <a:ext cx="1158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第三段，第四段，第五段就是核心问题了。这么看很复杂，所以我们先去看问题一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4B8EA0-DF19-D90E-11CF-587DB583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5" y="2305357"/>
            <a:ext cx="7458395" cy="38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7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7D8A-9F1C-A494-2559-48191A85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3ABC866B-D2CF-81B8-01BB-A39C25FB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C3DCBC4C-01E0-A33F-AA2A-51A9E88B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8740CC2-32ED-9A4D-8525-C8F380A787FE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F27250D-9581-7D28-B56F-E01581A1960A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3307695-BC67-9AA4-0926-C9E8B025B34D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DFF625-1926-484D-EABC-F2B8092F7865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98D0901-B8C4-E92E-4970-9A693476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683615"/>
            <a:ext cx="11785600" cy="12962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3EA69E-157E-D680-042A-0FDA7A5A4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958996"/>
            <a:ext cx="7267787" cy="37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1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5791-C5F4-4C47-91EA-5A0E581A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FFD2D97A-6F26-2084-38AE-336A666A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00E018F-15B3-6FA1-F7E3-1EC43689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648F5EA7-7A8C-8C23-E6DA-A9CCB59E1FE0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9309F83-5D9D-3406-1BCE-224F50BAD3A2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5C6E8CE-F0E3-D746-5690-9174CAE08EF2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D734C0-DE24-511A-4C0A-28B15C44994A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245C17-A906-9FCD-748A-1C6B694150D2}"/>
              </a:ext>
            </a:extLst>
          </p:cNvPr>
          <p:cNvSpPr txBox="1"/>
          <p:nvPr/>
        </p:nvSpPr>
        <p:spPr>
          <a:xfrm>
            <a:off x="602826" y="1794933"/>
            <a:ext cx="1043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画个图示意一下，大概就是这个意思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EBD250-938A-7AFA-0343-B6726DEA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151" y="305432"/>
            <a:ext cx="5933440" cy="6525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6A78C0-F241-0D25-F291-A37E38F5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6" y="1295507"/>
            <a:ext cx="3025276" cy="17475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08B298-D4C1-6873-4B0D-B79B8A51E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039" y="3689353"/>
            <a:ext cx="3377571" cy="24212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C468FB-BECE-20DC-A3E9-25B25F492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55" y="3043027"/>
            <a:ext cx="5428571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1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53555-DC7D-9F42-3111-F2F10B67E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356275D-ECAE-818D-5450-662DA23A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3F418753-C305-20E8-653A-448BBD92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490F7A1-3902-4076-1D60-EEA344175299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27C398-DCE7-D534-096E-9809BC4A1732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A797FC0-B509-34FE-BA95-7C1A29D3CA30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781360-852F-5090-6675-44BAD9E4AE16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C142F0-A957-54CE-4415-724A0CDBCDC1}"/>
              </a:ext>
            </a:extLst>
          </p:cNvPr>
          <p:cNvSpPr txBox="1"/>
          <p:nvPr/>
        </p:nvSpPr>
        <p:spPr>
          <a:xfrm>
            <a:off x="602826" y="1794933"/>
            <a:ext cx="10430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题目没有给有效遮蔽条件，所以必须由我们来给出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一旦给出有效遮蔽条件，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问题一只需要用运动学公式去套物体，再代入各项数值即可求解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8735A-F4FE-584E-CBBE-13CF89DB9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9" y="4454218"/>
            <a:ext cx="10109502" cy="11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1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76AF-E02F-2F16-72B1-1CF020A00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BDD95A6-BF6D-BD64-D483-175A2843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6349E33A-CCF1-D26E-D178-69A0FECB6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5F55471-E572-256C-6A71-E94572AA230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5BB00C-AB8F-5A0B-F6ED-30F86A9EDD77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C7BC0D3-BA1C-A78B-4352-B8DC35CA4DC2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7100D32-A9C7-33DD-99B8-1F6727FAFAAF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940B77-0975-73AB-E98B-4585D313AA48}"/>
              </a:ext>
            </a:extLst>
          </p:cNvPr>
          <p:cNvSpPr txBox="1"/>
          <p:nvPr/>
        </p:nvSpPr>
        <p:spPr>
          <a:xfrm>
            <a:off x="602826" y="1794933"/>
            <a:ext cx="10430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问题二在问题一的基础上，把问题一给出的值都略去了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那么这些参数将由我们来求解，模型直接拿问题一的就好了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求解方法不是直接代入数值，而是用启发式算法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27EAD-2EB2-E7C5-393F-E18730335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5122"/>
            <a:ext cx="12192000" cy="845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04E301-20E7-DF50-5538-F6BC30F56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9" y="5241292"/>
            <a:ext cx="10109502" cy="11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1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DD014-E201-1A5E-F693-618867C2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9EEC24F-0FD6-E956-BD60-EABAB1E4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E72B503E-0A02-8A8F-581C-621E31D9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29C7EFA1-F0A4-5A4A-01C3-1A487A520E39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92EBA0-8D39-BEB9-9533-868E6EB56213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7C2C063-1EA8-AF7E-88BF-A33CE178525C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0BBC344-A3B2-6CE8-C735-149CF58D2499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0767A1F-DF6F-2B05-A04D-499A999137A0}"/>
              </a:ext>
            </a:extLst>
          </p:cNvPr>
          <p:cNvSpPr txBox="1"/>
          <p:nvPr/>
        </p:nvSpPr>
        <p:spPr>
          <a:xfrm>
            <a:off x="602826" y="1794933"/>
            <a:ext cx="10430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问题三在问题二的基础上，加了一条，</a:t>
            </a:r>
            <a:r>
              <a:rPr lang="en-US" altLang="zh-CN" sz="2400" dirty="0"/>
              <a:t>FY1</a:t>
            </a:r>
            <a:r>
              <a:rPr lang="zh-CN" altLang="en-US" sz="2400" dirty="0"/>
              <a:t>投三枚烟幕干扰弹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那么把问题二的模型更新为单架无人机投放多枚烟幕干扰弹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再使用启发式算法求解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DD187B-3CDF-7A6F-2D08-0FB172BBE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0271"/>
            <a:ext cx="12192000" cy="8452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D8D2F5-AFAF-10C4-EF07-2AED5FACE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6187"/>
            <a:ext cx="12192000" cy="937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3BC85D-7475-C580-95BB-6FCEEE50E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8" y="3760356"/>
            <a:ext cx="5567074" cy="4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24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5AAD-977A-AD25-4490-FC1155D5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6CAAC517-EAAC-CC8C-934D-9A5DE173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5498403A-D25F-F457-BFF2-16AED220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3DDABD9-EEF8-0E10-13DD-AB510E79C824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A733BD-07D5-0753-FDBB-50088A8FCF72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CBF2888-B2B6-93EE-561D-F8B5496E52C9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2B2B791-3D77-30EF-2E40-95D9FEFC92B7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A3299E-00E5-2897-9EEA-51D097E1788A}"/>
              </a:ext>
            </a:extLst>
          </p:cNvPr>
          <p:cNvSpPr txBox="1"/>
          <p:nvPr/>
        </p:nvSpPr>
        <p:spPr>
          <a:xfrm>
            <a:off x="602826" y="1794933"/>
            <a:ext cx="10430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问题四在问题二的基础上，加了一条，</a:t>
            </a:r>
            <a:r>
              <a:rPr lang="en-US" altLang="zh-CN" sz="2400" dirty="0"/>
              <a:t>FY1</a:t>
            </a:r>
            <a:r>
              <a:rPr lang="zh-CN" altLang="en-US" sz="2400" dirty="0"/>
              <a:t>、</a:t>
            </a:r>
            <a:r>
              <a:rPr lang="en-US" altLang="zh-CN" sz="2400" dirty="0"/>
              <a:t>FY2</a:t>
            </a:r>
            <a:r>
              <a:rPr lang="zh-CN" altLang="en-US" sz="2400" dirty="0"/>
              <a:t>、</a:t>
            </a:r>
            <a:r>
              <a:rPr lang="en-US" altLang="zh-CN" sz="2400" dirty="0"/>
              <a:t>FY3</a:t>
            </a:r>
            <a:r>
              <a:rPr lang="zh-CN" altLang="en-US" sz="2400" dirty="0"/>
              <a:t>各投放一枚烟幕干扰弹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那么把问题二的模型更新为多个无人机投放多枚烟幕干扰弹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再使用启发式算法求解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536BE-EAEB-9F91-656D-2DF8DDEC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8172"/>
            <a:ext cx="12192000" cy="1253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ABC76-7681-26A8-C563-439380EE2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69494"/>
            <a:ext cx="12192000" cy="8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7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CEBD-CC0B-B41C-3DC6-EF640AE7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EDF49991-9FF3-69A6-80B4-EACEACD3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FDB1565A-C1E3-387E-80C0-7C82B226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3AB981D3-52B1-6E82-34FC-0EB7B21F4D3A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14A1068-3D24-3D1E-5E2B-ED9134DB46C4}"/>
              </a:ext>
            </a:extLst>
          </p:cNvPr>
          <p:cNvGrpSpPr/>
          <p:nvPr/>
        </p:nvGrpSpPr>
        <p:grpSpPr>
          <a:xfrm>
            <a:off x="538521" y="93980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FB8CE93-C03F-5A6D-D2F2-020ECD8FE473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59E8A8-C534-DE2B-8149-F84422C04AB1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题分析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33B062-E3CF-A492-5E79-E4BC0539E7EE}"/>
              </a:ext>
            </a:extLst>
          </p:cNvPr>
          <p:cNvSpPr txBox="1"/>
          <p:nvPr/>
        </p:nvSpPr>
        <p:spPr>
          <a:xfrm>
            <a:off x="602826" y="1794933"/>
            <a:ext cx="10430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问题五融合了问题三、问题四，并加了一条，面临三枚导弹的干扰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那么把问题三、四的模型融合，并更新上加三枚导弹的干扰</a:t>
            </a:r>
            <a:endParaRPr lang="en-US" altLang="zh-CN" sz="2400" dirty="0"/>
          </a:p>
          <a:p>
            <a:r>
              <a:rPr lang="zh-CN" altLang="en-US" sz="2400" dirty="0"/>
              <a:t>再使用启发式算法求解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10B81F-21CA-3390-C477-A126CDAB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4776236"/>
            <a:ext cx="9363195" cy="9625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8932A8-1ED5-143C-4FD5-D19C31FF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88861"/>
            <a:ext cx="12192000" cy="1372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0CDD97-4E7E-0FB6-F50A-CDB68BA1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2" y="5738809"/>
            <a:ext cx="9134686" cy="7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DFF8-0F99-2471-30BC-670A5761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FECF1F0C-98E7-9402-E22C-1B5FB6BE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CE04EB20-4024-9C4F-7536-96C2AA3B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B60F124-E845-FEE3-FAC4-8EAA0103685F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48BF973-806C-9B87-381E-9E8D1782B22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020E165-87F1-834C-A849-FF5D8291842F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9F3F23-2910-E446-EFAC-4DF88FCFFE17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队员介绍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00738BC-B552-E320-8644-1FB71F1F2838}"/>
              </a:ext>
            </a:extLst>
          </p:cNvPr>
          <p:cNvSpPr txBox="1"/>
          <p:nvPr/>
        </p:nvSpPr>
        <p:spPr>
          <a:xfrm>
            <a:off x="494071" y="1700496"/>
            <a:ext cx="1144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大家好，我是来自</a:t>
            </a:r>
            <a:r>
              <a:rPr lang="en-US" altLang="zh-CN" sz="2400" dirty="0"/>
              <a:t>23</a:t>
            </a:r>
            <a:r>
              <a:rPr lang="zh-CN" altLang="en-US" sz="2400" dirty="0"/>
              <a:t>人工</a:t>
            </a:r>
            <a:r>
              <a:rPr lang="en-US" altLang="zh-CN" sz="2400" dirty="0"/>
              <a:t>1</a:t>
            </a:r>
            <a:r>
              <a:rPr lang="zh-CN" altLang="en-US" sz="2400" dirty="0"/>
              <a:t>班的廖卓远，在班上任职班长，也是这次数模比赛的队长。</a:t>
            </a:r>
            <a:endParaRPr lang="en-US" altLang="zh-CN" sz="2400" dirty="0"/>
          </a:p>
          <a:p>
            <a:r>
              <a:rPr lang="zh-CN" altLang="en-US" sz="2400" dirty="0"/>
              <a:t>我主要负责了分工和论文的写作，论文基本上是由我完成的。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D4A6D-1197-D5A3-0D04-1D5AFFE5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69" y="2531493"/>
            <a:ext cx="3293031" cy="43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7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/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94070" y="987050"/>
            <a:ext cx="2527425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/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9131" y="2829101"/>
              <a:ext cx="1537243" cy="459105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问题一模型建立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2955" y="1578627"/>
            <a:ext cx="5939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根据动力学知识，有以下距离</a:t>
            </a:r>
            <a:r>
              <a:rPr lang="en-US" altLang="zh-CN" sz="2000" dirty="0"/>
              <a:t>—</a:t>
            </a:r>
            <a:r>
              <a:rPr lang="zh-CN" altLang="en-US" sz="2000" dirty="0"/>
              <a:t>速度</a:t>
            </a:r>
            <a:r>
              <a:rPr lang="en-US" altLang="zh-CN" sz="2000" dirty="0"/>
              <a:t>—</a:t>
            </a:r>
            <a:r>
              <a:rPr lang="zh-CN" altLang="en-US" sz="2000" dirty="0"/>
              <a:t>加速度公式：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298682" y="2044973"/>
                <a:ext cx="2811026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82" y="2044973"/>
                <a:ext cx="2811026" cy="1139671"/>
              </a:xfrm>
              <a:prstGeom prst="rect">
                <a:avLst/>
              </a:prstGeom>
              <a:blipFill rotWithShape="1">
                <a:blip r:embed="rId4"/>
                <a:stretch>
                  <a:fillRect l="-22" t="-24" r="-16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54" y="1193131"/>
            <a:ext cx="1851976" cy="1171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95912" y="2374554"/>
                <a:ext cx="6096000" cy="46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𝑓𝑦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12" y="2374554"/>
                <a:ext cx="6096000" cy="469231"/>
              </a:xfrm>
              <a:prstGeom prst="rect">
                <a:avLst/>
              </a:prstGeom>
              <a:blipFill rotWithShape="1">
                <a:blip r:embed="rId6"/>
                <a:stretch>
                  <a:fillRect l="-4" t="-62" r="4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62955" y="3201900"/>
            <a:ext cx="6755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代入各物体相应的变量，可得到各物体的</a:t>
            </a:r>
            <a:r>
              <a:rPr lang="zh-CN" altLang="zh-CN" sz="2000" dirty="0"/>
              <a:t>运动轨迹</a:t>
            </a:r>
            <a:r>
              <a:rPr lang="zh-CN" altLang="en-US" sz="2000" dirty="0"/>
              <a:t>公式。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06884" y="5002826"/>
                <a:ext cx="2156039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(0)+</m:t>
                          </m:r>
                          <m:acc>
                            <m:accPr>
                              <m:chr m:val="⃗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84" y="5002826"/>
                <a:ext cx="2156039" cy="345159"/>
              </a:xfrm>
              <a:prstGeom prst="rect">
                <a:avLst/>
              </a:prstGeom>
              <a:blipFill rotWithShape="1">
                <a:blip r:embed="rId7"/>
                <a:stretch>
                  <a:fillRect l="-19" t="-86" r="-4920" b="-10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95911" y="4990947"/>
            <a:ext cx="283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烟幕中心</a:t>
            </a:r>
            <a:r>
              <a:rPr lang="zh-CN" altLang="en-US" sz="2000" dirty="0"/>
              <a:t>运动公式：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2704" y="4136311"/>
            <a:ext cx="283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无人机运动公式：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95911" y="4126322"/>
            <a:ext cx="283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烟幕干扰弹运动公式：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1949" y="4990947"/>
            <a:ext cx="283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导弹运动公式：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21977" y="4049975"/>
                <a:ext cx="6096000" cy="46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𝑓𝑦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𝑓𝑦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𝑓𝑦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7" y="4049975"/>
                <a:ext cx="6096000" cy="469231"/>
              </a:xfrm>
              <a:prstGeom prst="rect">
                <a:avLst/>
              </a:prstGeom>
              <a:blipFill rotWithShape="1">
                <a:blip r:embed="rId8"/>
                <a:stretch>
                  <a:fillRect l="-4" t="-124" r="4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305675" y="4002108"/>
                <a:ext cx="6096000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5" y="4002108"/>
                <a:ext cx="6096000" cy="668516"/>
              </a:xfrm>
              <a:prstGeom prst="rect">
                <a:avLst/>
              </a:prstGeom>
              <a:blipFill rotWithShape="1">
                <a:blip r:embed="rId9"/>
                <a:stretch>
                  <a:fillRect t="-5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04456" y="4990947"/>
                <a:ext cx="670083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6" y="4990947"/>
                <a:ext cx="6700836" cy="437492"/>
              </a:xfrm>
              <a:prstGeom prst="rect">
                <a:avLst/>
              </a:prstGeom>
              <a:blipFill rotWithShape="1">
                <a:blip r:embed="rId10"/>
                <a:stretch>
                  <a:fillRect l="-9" t="-110" r="4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62955" y="5682910"/>
            <a:ext cx="504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结合前文的有效判定条件，即可进行求解。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B8C9E-FA73-D97C-5EB1-C69D7222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B54A5188-B1FA-44B2-CA87-CCEC99DF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4893FB9-C462-B3D7-E463-A2575618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CD4CD80-A71C-994E-8807-3DEA42356CE1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D107B9-5369-59ED-1E81-08A2F038748F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0EF21A5B-D546-D965-FB06-E2449C68411F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41AC1A-516B-DCAA-35B7-B3D131B18F7D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论文详解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8C8A734-18F1-FB56-FA3F-8D4C5B0E1621}"/>
              </a:ext>
            </a:extLst>
          </p:cNvPr>
          <p:cNvSpPr txBox="1"/>
          <p:nvPr/>
        </p:nvSpPr>
        <p:spPr>
          <a:xfrm>
            <a:off x="2261910" y="1862666"/>
            <a:ext cx="696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请看我们的答辩</a:t>
            </a:r>
            <a:r>
              <a:rPr lang="en-US" altLang="zh-CN" sz="4000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929745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974F-DBF9-D54A-07DD-A1A3C8C8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E5256FD5-926B-766B-8291-AD6ABF0A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5302122-2F0F-5B24-9187-78F5E7AE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EE4666C-9D3F-A97B-03B0-60F96807D54A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赛中实践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5CD2D4-0B80-B8DA-201B-CA4D58D5F9E3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A5D9792D-B423-4473-83EA-28C8D3D91382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13C915C-2B02-78D4-513E-2BE50C02B070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DEB2433-54B2-345F-7875-8B5E3C81CA42}"/>
              </a:ext>
            </a:extLst>
          </p:cNvPr>
          <p:cNvSpPr txBox="1"/>
          <p:nvPr/>
        </p:nvSpPr>
        <p:spPr>
          <a:xfrm>
            <a:off x="338666" y="1869439"/>
            <a:ext cx="10701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规划好时间安排，时间很紧张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和队友和睦相处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一定要留空余时间去自由调整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一定要交齐文件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没做完也可以交，指不定就拿奖了呢（不交什么奖都没有）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81928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49575" y="2686050"/>
            <a:ext cx="9243060" cy="154368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C30A22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75246" y="2820739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赛后复盘</a:t>
            </a:r>
          </a:p>
        </p:txBody>
      </p:sp>
      <p:sp>
        <p:nvSpPr>
          <p:cNvPr id="16" name="矩形 15"/>
          <p:cNvSpPr/>
          <p:nvPr/>
        </p:nvSpPr>
        <p:spPr>
          <a:xfrm>
            <a:off x="3156257" y="3651732"/>
            <a:ext cx="210024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答辩分享 复盘？！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3D47-BF24-AC1F-E73E-913FBC4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B4D4CEA7-04E0-685E-C3FA-D534E0F3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B3BA447-9BE3-1B4A-B5EC-28DF9D4E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D9B5C8A-F74E-4205-DEC0-2C87A5BCA305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四、答辩复盘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1900DE7-C49C-7DA2-016C-ACD300924292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A87E14AF-9F13-E86E-E55B-2D4CC667D031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CBCFAA9-968D-EB47-8CBA-F49BEDDF74F4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答辩分享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729AAF-41DC-3E94-0AB1-91759C8134D7}"/>
              </a:ext>
            </a:extLst>
          </p:cNvPr>
          <p:cNvSpPr txBox="1"/>
          <p:nvPr/>
        </p:nvSpPr>
        <p:spPr>
          <a:xfrm>
            <a:off x="338666" y="1869439"/>
            <a:ext cx="107018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9</a:t>
            </a:r>
            <a:r>
              <a:rPr lang="zh-CN" altLang="en-US" sz="2800" dirty="0"/>
              <a:t>月底的某个下午，突然有人给我打电话说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数模被抽到了答辩，加微信进群详细说明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所以我们非常（不）幸运地就在</a:t>
            </a:r>
            <a:r>
              <a:rPr lang="en-US" altLang="zh-CN" sz="2800" dirty="0"/>
              <a:t>9</a:t>
            </a:r>
            <a:r>
              <a:rPr lang="zh-CN" altLang="en-US" sz="2800" dirty="0"/>
              <a:t>月底的时间准备答辩地事项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关于答辩的事项，由于是保密的</a:t>
            </a:r>
            <a:endParaRPr lang="en-US" altLang="zh-CN" sz="2800" dirty="0"/>
          </a:p>
          <a:p>
            <a:r>
              <a:rPr lang="zh-CN" altLang="en-US" sz="2800" dirty="0"/>
              <a:t>我也不知道什么可以透露，什么不可以透露</a:t>
            </a:r>
            <a:endParaRPr lang="en-US" altLang="zh-CN" sz="2800" dirty="0"/>
          </a:p>
          <a:p>
            <a:r>
              <a:rPr lang="zh-CN" altLang="en-US" sz="2800" dirty="0"/>
              <a:t>但是我还是尽可能地说一些细节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如果这里有明年被抽到答辩的，也可以联系我（（（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56035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0717-0510-EACA-770A-2148743EF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139AAFC6-80FC-ACCC-4042-7535CBB8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961214F-B3D2-E2C4-1C5E-0FC3FEFA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F7F3CB46-E9CD-F273-C9E0-5316F6DEF909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四、答辩复盘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EBD952-9468-3A30-E287-2B15EE94FB4A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907729B9-82A4-692B-BA0F-C9CCBBEB0983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1C3FD07-816D-0A79-CAD4-020AD699F021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答辩分享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9431A58-AEB3-D9C6-8F5A-6008A8863629}"/>
              </a:ext>
            </a:extLst>
          </p:cNvPr>
          <p:cNvSpPr txBox="1"/>
          <p:nvPr/>
        </p:nvSpPr>
        <p:spPr>
          <a:xfrm>
            <a:off x="338666" y="1869439"/>
            <a:ext cx="107018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准备答辩的时间大概只有一周多一点，要准备一个</a:t>
            </a:r>
            <a:r>
              <a:rPr lang="en-US" altLang="zh-CN" sz="2800" dirty="0"/>
              <a:t>ppt</a:t>
            </a:r>
          </a:p>
          <a:p>
            <a:r>
              <a:rPr lang="zh-CN" altLang="en-US" sz="2800" dirty="0"/>
              <a:t>就是刚才给你们看的</a:t>
            </a:r>
            <a:r>
              <a:rPr lang="en-US" altLang="zh-CN" sz="2800" dirty="0"/>
              <a:t>ppt</a:t>
            </a:r>
          </a:p>
          <a:p>
            <a:endParaRPr lang="en-US" altLang="zh-CN" sz="2800" dirty="0"/>
          </a:p>
          <a:p>
            <a:r>
              <a:rPr lang="zh-CN" altLang="en-US" sz="2800" dirty="0"/>
              <a:t>答辩时间一共</a:t>
            </a:r>
            <a:r>
              <a:rPr lang="en-US" altLang="zh-CN" sz="2800" dirty="0"/>
              <a:t>15</a:t>
            </a:r>
            <a:r>
              <a:rPr lang="zh-CN" altLang="en-US" sz="2800" dirty="0"/>
              <a:t>分钟</a:t>
            </a:r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分钟的</a:t>
            </a:r>
            <a:r>
              <a:rPr lang="en-US" altLang="zh-CN" sz="2800" dirty="0"/>
              <a:t>ppt</a:t>
            </a:r>
            <a:r>
              <a:rPr lang="zh-CN" altLang="en-US" sz="2800" dirty="0"/>
              <a:t>展示，</a:t>
            </a:r>
            <a:r>
              <a:rPr lang="en-US" altLang="zh-CN" sz="2800" dirty="0"/>
              <a:t>5</a:t>
            </a:r>
            <a:r>
              <a:rPr lang="zh-CN" altLang="en-US" sz="2800" dirty="0"/>
              <a:t>分钟的程序演示，</a:t>
            </a:r>
            <a:r>
              <a:rPr lang="en-US" altLang="zh-CN" sz="2800" dirty="0"/>
              <a:t>5</a:t>
            </a:r>
            <a:r>
              <a:rPr lang="zh-CN" altLang="en-US" sz="2800" dirty="0"/>
              <a:t>分钟的专家提问环节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假如程序演示不出来是会被降级的，所以也请好好准备程序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356201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F46D-70AE-6241-AEBD-98401C09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9A999215-8604-185F-8523-D3A3634B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6FD43BF-0E53-4931-770E-F0DC9181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61F7BB9C-ABC8-54A2-6736-C44951147337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四、答辩复盘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0DACA87-24A3-496D-F0C9-E18940996637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F0AA43D2-9747-882E-2889-3AFDBAF91F6D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3EEFF19-58A3-8B1B-FEA1-6A73E3DB68D9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答辩分享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E4FE6AA-FF8D-21C7-BC09-EDF00CF2BF7C}"/>
              </a:ext>
            </a:extLst>
          </p:cNvPr>
          <p:cNvSpPr txBox="1"/>
          <p:nvPr/>
        </p:nvSpPr>
        <p:spPr>
          <a:xfrm>
            <a:off x="338666" y="1869439"/>
            <a:ext cx="107018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专家提问大概会提问一些</a:t>
            </a:r>
            <a:r>
              <a:rPr lang="en-US" altLang="zh-CN" sz="2800" dirty="0"/>
              <a:t>ppt</a:t>
            </a:r>
            <a:r>
              <a:rPr lang="zh-CN" altLang="en-US" sz="2800" dirty="0"/>
              <a:t>展示相关和个人的问题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为什么要忽略空气阻力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如何想到导弹拥有视线的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如何解释形成的线段，按道理来说导弹是一个扇形的视线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你们大几的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你们是什么专业的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大概就是这些内容，我觉得我们答的其实一般，勉勉强强吧</a:t>
            </a:r>
            <a:endParaRPr lang="en-US" altLang="zh-CN" sz="2800" dirty="0"/>
          </a:p>
          <a:p>
            <a:r>
              <a:rPr lang="zh-CN" altLang="en-US" sz="2800" dirty="0"/>
              <a:t>但是让我等了三四个小时，在那里很枯燥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86959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14B3-AC0C-2C6B-3801-C87F743D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8C170AE2-FF06-4AFC-1060-B59BAB29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5DCF19-C74C-0AD0-7EA5-F7183703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5627354-BA82-6313-0F3C-3A2CE20619AE}"/>
              </a:ext>
            </a:extLst>
          </p:cNvPr>
          <p:cNvSpPr txBox="1"/>
          <p:nvPr/>
        </p:nvSpPr>
        <p:spPr>
          <a:xfrm>
            <a:off x="134620" y="182245"/>
            <a:ext cx="5511465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四、答辩复盘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FBE19A-32EA-1F87-ED3F-CAF7101B144B}"/>
              </a:ext>
            </a:extLst>
          </p:cNvPr>
          <p:cNvGrpSpPr/>
          <p:nvPr/>
        </p:nvGrpSpPr>
        <p:grpSpPr>
          <a:xfrm>
            <a:off x="494070" y="987050"/>
            <a:ext cx="1625983" cy="594134"/>
            <a:chOff x="825910" y="2762865"/>
            <a:chExt cx="1610464" cy="594134"/>
          </a:xfrm>
          <a:solidFill>
            <a:srgbClr val="C30A22"/>
          </a:solidFill>
        </p:grpSpPr>
        <p:sp>
          <p:nvSpPr>
            <p:cNvPr id="28" name="矩形: 圆角 10">
              <a:extLst>
                <a:ext uri="{FF2B5EF4-FFF2-40B4-BE49-F238E27FC236}">
                  <a16:creationId xmlns:a16="http://schemas.microsoft.com/office/drawing/2014/main" id="{6AAC20CE-5232-F31A-9183-62207EC41C22}"/>
                </a:ext>
              </a:extLst>
            </p:cNvPr>
            <p:cNvSpPr/>
            <p:nvPr/>
          </p:nvSpPr>
          <p:spPr>
            <a:xfrm>
              <a:off x="825910" y="2762865"/>
              <a:ext cx="1610464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CB79F6-2AA4-AEAD-2299-38EB5006DF17}"/>
                </a:ext>
              </a:extLst>
            </p:cNvPr>
            <p:cNvSpPr txBox="1"/>
            <p:nvPr/>
          </p:nvSpPr>
          <p:spPr>
            <a:xfrm>
              <a:off x="899132" y="2829101"/>
              <a:ext cx="1421952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复盘 ？！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BE942FA-F9EF-B230-E80C-F3658304662B}"/>
              </a:ext>
            </a:extLst>
          </p:cNvPr>
          <p:cNvSpPr txBox="1"/>
          <p:nvPr/>
        </p:nvSpPr>
        <p:spPr>
          <a:xfrm>
            <a:off x="203200" y="1869439"/>
            <a:ext cx="11765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明年上半年会有一次校赛，暑假还会有一次可选的培训。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想取得好成绩的话，多实践总是好的，也可以看看和队友的缘分（？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然后就拿队伍的论文去和优秀论文做对比</a:t>
            </a:r>
            <a:endParaRPr lang="en-US" altLang="zh-CN" sz="2800" dirty="0"/>
          </a:p>
          <a:p>
            <a:r>
              <a:rPr lang="zh-CN" altLang="en-US" sz="2800" dirty="0"/>
              <a:t>看看队伍有哪些地方做的不到位，也可以拿论文去给老师，专业人士评价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多总结多反思多实践，我们也是从零基础开始的。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未来掌握在你们手里，只要付出就一定会有收获的！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4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0C33-595F-E78E-E9E4-A971E5365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2810D45-55F7-01D2-3957-6192D38D7453}"/>
              </a:ext>
            </a:extLst>
          </p:cNvPr>
          <p:cNvSpPr/>
          <p:nvPr/>
        </p:nvSpPr>
        <p:spPr>
          <a:xfrm>
            <a:off x="2949575" y="2686050"/>
            <a:ext cx="9243060" cy="1543685"/>
          </a:xfrm>
          <a:prstGeom prst="rect">
            <a:avLst/>
          </a:prstGeom>
          <a:gradFill>
            <a:gsLst>
              <a:gs pos="36000">
                <a:srgbClr val="E54A5C">
                  <a:alpha val="60000"/>
                </a:srgbClr>
              </a:gs>
              <a:gs pos="100000">
                <a:schemeClr val="accent6">
                  <a:alpha val="100000"/>
                </a:schemeClr>
              </a:gs>
              <a:gs pos="100000">
                <a:srgbClr val="E54A5C">
                  <a:alpha val="100000"/>
                </a:srgbClr>
              </a:gs>
              <a:gs pos="100000">
                <a:schemeClr val="accent6">
                  <a:alpha val="10000"/>
                </a:schemeClr>
              </a:gs>
            </a:gsLst>
            <a:lin ang="108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D992D2B-8217-54EB-86DA-B12305F5DEAF}"/>
              </a:ext>
            </a:extLst>
          </p:cNvPr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C30A22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CD9046C-6A62-B687-935C-DD505DB6456E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6A55E8-1A9B-CD0F-C74A-F6B7196E5EE4}"/>
                </a:ext>
              </a:extLst>
            </p:cNvPr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A822876-5D12-2087-F701-025EB6B2CECC}"/>
              </a:ext>
            </a:extLst>
          </p:cNvPr>
          <p:cNvSpPr txBox="1"/>
          <p:nvPr/>
        </p:nvSpPr>
        <p:spPr>
          <a:xfrm>
            <a:off x="3183619" y="3087583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</a:p>
        </p:txBody>
      </p:sp>
    </p:spTree>
    <p:extLst>
      <p:ext uri="{BB962C8B-B14F-4D97-AF65-F5344CB8AC3E}">
        <p14:creationId xmlns:p14="http://schemas.microsoft.com/office/powerpoint/2010/main" val="3731676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BE872C-F46C-5216-E23F-77D5F9E96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04" y="3412104"/>
            <a:ext cx="3445896" cy="34458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C30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C30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3850" y="300351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547365"/>
            <a:ext cx="2743200" cy="365125"/>
          </a:xfrm>
        </p:spPr>
        <p:txBody>
          <a:bodyPr/>
          <a:lstStyle/>
          <a:p>
            <a:fld id="{BFD5625F-B72A-45EC-8DC9-EB451D8EA7F9}" type="slidenum">
              <a:rPr lang="zh-CN" altLang="en-US" smtClean="0"/>
              <a:t>59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11457" t="10784" r="12811" b="5742"/>
          <a:stretch>
            <a:fillRect/>
          </a:stretch>
        </p:blipFill>
        <p:spPr>
          <a:xfrm>
            <a:off x="2019531" y="4676313"/>
            <a:ext cx="1527810" cy="15138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3DFB29-3294-BCD4-D493-E8BDAC55B223}"/>
              </a:ext>
            </a:extLst>
          </p:cNvPr>
          <p:cNvSpPr txBox="1"/>
          <p:nvPr/>
        </p:nvSpPr>
        <p:spPr>
          <a:xfrm>
            <a:off x="6677890" y="3412104"/>
            <a:ext cx="223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文件二维码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C5DA-9237-DB68-1BE1-FD2F6ED2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10BEB14-F4FA-7E15-E89E-C82160EA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9F6959FC-E67D-3436-5096-A509644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E94985D-C5AF-180C-D328-4C74A01C2BDB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D4CCFF7-2CF7-0761-AF31-4C38B1BBA40E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EB99BBA-BB76-8589-7111-ED3A9E82FC26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5B8F9B-1A2D-1BC5-7F51-A1AED052BD35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队员介绍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6285C84-8B96-65F7-939B-66F1582025A9}"/>
              </a:ext>
            </a:extLst>
          </p:cNvPr>
          <p:cNvSpPr txBox="1"/>
          <p:nvPr/>
        </p:nvSpPr>
        <p:spPr>
          <a:xfrm>
            <a:off x="494071" y="1700496"/>
            <a:ext cx="114439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大家好，我是来自</a:t>
            </a:r>
            <a:r>
              <a:rPr lang="en-US" altLang="zh-CN" sz="2400" dirty="0"/>
              <a:t>23</a:t>
            </a:r>
            <a:r>
              <a:rPr lang="zh-CN" altLang="en-US" sz="2400" dirty="0"/>
              <a:t>人工</a:t>
            </a:r>
            <a:r>
              <a:rPr lang="en-US" altLang="zh-CN" sz="2400" dirty="0"/>
              <a:t>1</a:t>
            </a:r>
            <a:r>
              <a:rPr lang="zh-CN" altLang="en-US" sz="2400" dirty="0"/>
              <a:t>班的廖卓远，在班上任职班长，也是这次数模比赛的队长。</a:t>
            </a:r>
            <a:endParaRPr lang="en-US" altLang="zh-CN" sz="2400" dirty="0"/>
          </a:p>
          <a:p>
            <a:r>
              <a:rPr lang="zh-CN" altLang="en-US" sz="2400" dirty="0"/>
              <a:t>主要负责了分工和论文的写作，论文基本上是由我完成的。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我个人比较喜欢阅读，平常对生活的思考和积累也比较多，有一点文字功底，再加上一些政治素养和经验，所以就负责了论文的写作。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实际上论文的写作并不难，在后文中我也会尽量说一些我的方法。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337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F50B-BD2A-0A03-CCE7-A8403E26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2E5156C-F928-D589-548A-005EDE8E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6EB23B6E-5240-1474-C354-493E9E5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4FF47D8-465F-2D0D-9B40-F770B4C01D54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20BBFF-3069-2C84-F913-F41F160C997D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34C5B05-CF7E-AB16-5499-9B8016A2510D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B68931-43AF-65A0-C8CC-8D9040857C82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队员介绍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0EC8B8C-4351-2669-49DD-ECE1B2F76B0D}"/>
              </a:ext>
            </a:extLst>
          </p:cNvPr>
          <p:cNvSpPr txBox="1"/>
          <p:nvPr/>
        </p:nvSpPr>
        <p:spPr>
          <a:xfrm>
            <a:off x="494071" y="1700496"/>
            <a:ext cx="1144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这位是来自</a:t>
            </a:r>
            <a:r>
              <a:rPr lang="en-US" altLang="zh-CN" sz="2400" dirty="0"/>
              <a:t>23</a:t>
            </a:r>
            <a:r>
              <a:rPr lang="zh-CN" altLang="en-US" sz="2400" dirty="0"/>
              <a:t>人工</a:t>
            </a:r>
            <a:r>
              <a:rPr lang="en-US" altLang="zh-CN" sz="2400" dirty="0"/>
              <a:t>1</a:t>
            </a:r>
            <a:r>
              <a:rPr lang="zh-CN" altLang="en-US" sz="2400" dirty="0"/>
              <a:t>班的孙梓灏，主要负责论文中画图部分，还负责了部分论文写作</a:t>
            </a:r>
            <a:endParaRPr lang="en-US" altLang="zh-CN" sz="2400" dirty="0"/>
          </a:p>
          <a:p>
            <a:r>
              <a:rPr lang="zh-CN" altLang="en-US" sz="2400" dirty="0"/>
              <a:t>图像可以讲题目中抽象的数字和文字具象化，可以使评委老师一眼看清我们建立模型的核心思路和过程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3928C-6DC2-4F89-9098-E0F6CB7E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" y="2965450"/>
            <a:ext cx="4540212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1BFB34-3546-BF32-B681-144341BF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379" y="2660650"/>
            <a:ext cx="4777481" cy="33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5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3CDCA-1299-C639-0B4C-98B4132F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8387D9F-ACD3-1E35-0DD6-E10479D8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1479728B-5FAE-682E-24B8-F9F0EF0C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969D2874-03CA-9363-2F54-91B590362C99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570AD6-655B-C46D-C400-FD9364E09331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0E7E7B5-8B5E-63FF-2D49-6E0A6A23CEA3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662DFB0-5529-A65A-3EF6-D20FABCA408D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队员介绍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B91DB14-24D0-A6A6-ACE7-3A621578C88E}"/>
              </a:ext>
            </a:extLst>
          </p:cNvPr>
          <p:cNvSpPr txBox="1"/>
          <p:nvPr/>
        </p:nvSpPr>
        <p:spPr>
          <a:xfrm>
            <a:off x="494071" y="1700496"/>
            <a:ext cx="1144393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还有一位是来自</a:t>
            </a:r>
            <a:r>
              <a:rPr lang="en-US" altLang="zh-CN" sz="2400" dirty="0"/>
              <a:t>23</a:t>
            </a:r>
            <a:r>
              <a:rPr lang="zh-CN" altLang="en-US" sz="2400" dirty="0"/>
              <a:t>人工</a:t>
            </a:r>
            <a:r>
              <a:rPr lang="en-US" altLang="zh-CN" sz="2400" dirty="0"/>
              <a:t>2</a:t>
            </a:r>
            <a:r>
              <a:rPr lang="zh-CN" altLang="en-US" sz="2400" dirty="0"/>
              <a:t>班的李运涛。在团队中，我主要负责将我们建立的数学模型＂落地＂，转化为可执行的程序，并通过数据仿真来验证模型的有效性，分析其相应结果。</a:t>
            </a:r>
            <a:endParaRPr lang="en-US" altLang="zh-CN" sz="2400" dirty="0"/>
          </a:p>
          <a:p>
            <a:r>
              <a:rPr lang="zh-CN" altLang="en-US" sz="2400" dirty="0"/>
              <a:t>同时，我也会将分析数据进行可视化呈现，并协助测试模型的灵活性与健壮性，协助论文的撰写。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代码文件将会放在</a:t>
            </a:r>
            <a:r>
              <a:rPr lang="en-US" altLang="zh-CN" dirty="0"/>
              <a:t>ppt</a:t>
            </a:r>
            <a:r>
              <a:rPr lang="zh-CN" altLang="en-US" dirty="0"/>
              <a:t>末尾。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408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A544A-08F2-DC7B-B6A6-94DDFFD7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776C02C3-F61D-5BDD-1525-BE4E923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0"/>
            <a:ext cx="1054100" cy="939800"/>
          </a:xfrm>
          <a:prstGeom prst="rect">
            <a:avLst/>
          </a:prstGeom>
        </p:spPr>
      </p:pic>
      <p:pic>
        <p:nvPicPr>
          <p:cNvPr id="30" name="图片 29" descr="444">
            <a:extLst>
              <a:ext uri="{FF2B5EF4-FFF2-40B4-BE49-F238E27FC236}">
                <a16:creationId xmlns:a16="http://schemas.microsoft.com/office/drawing/2014/main" id="{8A22B84C-E5C9-614F-F7CB-CFA9AA80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4526280"/>
            <a:ext cx="4246880" cy="233172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B713B327-51A3-6E6B-4A0D-2BA4E31C9720}"/>
              </a:ext>
            </a:extLst>
          </p:cNvPr>
          <p:cNvSpPr txBox="1"/>
          <p:nvPr/>
        </p:nvSpPr>
        <p:spPr>
          <a:xfrm>
            <a:off x="83821" y="190828"/>
            <a:ext cx="3592830" cy="67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C30A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一、基本情况</a:t>
            </a:r>
            <a:endParaRPr lang="zh-CN" altLang="en-US" sz="4400" b="1" dirty="0">
              <a:solidFill>
                <a:srgbClr val="C30A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77BE7D5-E35F-BC98-EF98-1C89E70A05C5}"/>
              </a:ext>
            </a:extLst>
          </p:cNvPr>
          <p:cNvGrpSpPr/>
          <p:nvPr/>
        </p:nvGrpSpPr>
        <p:grpSpPr>
          <a:xfrm>
            <a:off x="494071" y="987050"/>
            <a:ext cx="1927122" cy="594134"/>
            <a:chOff x="825910" y="2762865"/>
            <a:chExt cx="1927122" cy="594134"/>
          </a:xfrm>
          <a:solidFill>
            <a:srgbClr val="C30A22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B397128-AE89-F652-CB31-54A5688F20AA}"/>
                </a:ext>
              </a:extLst>
            </p:cNvPr>
            <p:cNvSpPr/>
            <p:nvPr/>
          </p:nvSpPr>
          <p:spPr>
            <a:xfrm>
              <a:off x="825910" y="2762865"/>
              <a:ext cx="1927122" cy="59413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66A724-A3DA-CC16-019F-6791FE7BDA9D}"/>
                </a:ext>
              </a:extLst>
            </p:cNvPr>
            <p:cNvSpPr txBox="1"/>
            <p:nvPr/>
          </p:nvSpPr>
          <p:spPr>
            <a:xfrm>
              <a:off x="1095044" y="2829101"/>
              <a:ext cx="1489353" cy="461661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队伍由来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A4D66-DC2E-6649-F7DD-BD597D006695}"/>
              </a:ext>
            </a:extLst>
          </p:cNvPr>
          <p:cNvSpPr txBox="1"/>
          <p:nvPr/>
        </p:nvSpPr>
        <p:spPr>
          <a:xfrm>
            <a:off x="494071" y="1700496"/>
            <a:ext cx="11443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这里就当给大家讲一个小故事吧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今年三月份的时候，我苦于寻找中国机器人及人工智能大赛的队友，大多寻找以失败告终（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01725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ZGNlNTM4NzIyZjY1MDcyMDAyOTdlNTIxM2Q1Nz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4231</Words>
  <Application>Microsoft Office PowerPoint</Application>
  <PresentationFormat>宽屏</PresentationFormat>
  <Paragraphs>489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Kozuka Gothic Pro M</vt:lpstr>
      <vt:lpstr>思源黑体 CN Heavy</vt:lpstr>
      <vt:lpstr>微软雅黑</vt:lpstr>
      <vt:lpstr>Arial</vt:lpstr>
      <vt:lpstr>Calibri</vt:lpstr>
      <vt:lpstr>Cambria Math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</dc:creator>
  <cp:lastModifiedBy>CY FH</cp:lastModifiedBy>
  <cp:revision>32</cp:revision>
  <dcterms:created xsi:type="dcterms:W3CDTF">2023-08-09T12:44:00Z</dcterms:created>
  <dcterms:modified xsi:type="dcterms:W3CDTF">2025-10-31T10:12:58Z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C6C90F9AC4C944C68A880962187BD576_12</vt:lpwstr>
  </property>
</Properties>
</file>